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95" r:id="rId2"/>
    <p:sldId id="256" r:id="rId3"/>
    <p:sldId id="286" r:id="rId4"/>
    <p:sldId id="287" r:id="rId5"/>
    <p:sldId id="288" r:id="rId6"/>
    <p:sldId id="290" r:id="rId7"/>
    <p:sldId id="289" r:id="rId8"/>
    <p:sldId id="258" r:id="rId9"/>
    <p:sldId id="278" r:id="rId10"/>
    <p:sldId id="291" r:id="rId11"/>
    <p:sldId id="296" r:id="rId12"/>
    <p:sldId id="292" r:id="rId13"/>
    <p:sldId id="259" r:id="rId14"/>
    <p:sldId id="264" r:id="rId15"/>
    <p:sldId id="293" r:id="rId16"/>
    <p:sldId id="262" r:id="rId17"/>
    <p:sldId id="263" r:id="rId18"/>
    <p:sldId id="294" r:id="rId19"/>
    <p:sldId id="261" r:id="rId20"/>
    <p:sldId id="260" r:id="rId21"/>
    <p:sldId id="257" r:id="rId22"/>
  </p:sldIdLst>
  <p:sldSz cx="9144000" cy="6858000" type="screen4x3"/>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94682"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28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28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28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04A3729-BB9C-46C1-BE0F-4F82525D58D7}" type="slidenum">
              <a:rPr lang="da-DK"/>
              <a:pPr/>
              <a:t>‹#›</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256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2543E77-6B63-4EAF-A99B-D493522C0D3A}" type="slidenum">
              <a:rPr lang="da-DK"/>
              <a:pPr/>
              <a:t>‹#›</a:t>
            </a:fld>
            <a:endParaRPr lang="da-D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C9887-626A-4172-8BA7-A5826B3FFCE6}" type="slidenum">
              <a:rPr lang="da-DK"/>
              <a:pPr/>
              <a:t>1</a:t>
            </a:fld>
            <a:endParaRPr lang="da-DK"/>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2FD24-21C7-491C-A96A-4B79BAAD8208}" type="slidenum">
              <a:rPr lang="da-DK"/>
              <a:pPr/>
              <a:t>20</a:t>
            </a:fld>
            <a:endParaRPr lang="da-DK"/>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AEF2A-D55A-4C90-B289-BF7EB3AB9E6B}" type="slidenum">
              <a:rPr lang="da-DK"/>
              <a:pPr/>
              <a:t>21</a:t>
            </a:fld>
            <a:endParaRPr lang="da-DK"/>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E89B3-2FF3-4825-B14E-D797EF509173}" type="slidenum">
              <a:rPr lang="da-DK"/>
              <a:pPr/>
              <a:t>2</a:t>
            </a:fld>
            <a:endParaRPr lang="da-DK"/>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9345DE-EF34-41CD-908C-ABF2AB6E12FB}" type="slidenum">
              <a:rPr lang="da-DK"/>
              <a:pPr/>
              <a:t>8</a:t>
            </a:fld>
            <a:endParaRPr lang="da-DK"/>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14F5B-E70B-4DE8-A40B-E524A1960C54}" type="slidenum">
              <a:rPr lang="da-DK"/>
              <a:pPr/>
              <a:t>9</a:t>
            </a:fld>
            <a:endParaRPr lang="da-DK"/>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B4849-9A21-4B4B-B239-E56BAE8ED4FC}" type="slidenum">
              <a:rPr lang="da-DK"/>
              <a:pPr/>
              <a:t>13</a:t>
            </a:fld>
            <a:endParaRPr lang="da-DK"/>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E37D49-C2D6-495C-BFE0-537EEF504A4D}" type="slidenum">
              <a:rPr lang="da-DK"/>
              <a:pPr/>
              <a:t>14</a:t>
            </a:fld>
            <a:endParaRPr lang="da-DK"/>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1F6D2-AF6F-46CF-BA4B-C906332D97DB}" type="slidenum">
              <a:rPr lang="da-DK"/>
              <a:pPr/>
              <a:t>16</a:t>
            </a:fld>
            <a:endParaRPr lang="da-DK"/>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567D4-ABC7-405F-93CC-5CEBD1111EAA}" type="slidenum">
              <a:rPr lang="da-DK"/>
              <a:pPr/>
              <a:t>17</a:t>
            </a:fld>
            <a:endParaRPr lang="da-DK"/>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37D04-2343-43A3-95FE-DC1B0FB379A1}" type="slidenum">
              <a:rPr lang="da-DK"/>
              <a:pPr/>
              <a:t>19</a:t>
            </a:fld>
            <a:endParaRPr lang="da-DK"/>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p:txBody>
          <a:bodyPr/>
          <a:lstStyle>
            <a:lvl1pPr>
              <a:defRPr/>
            </a:lvl1pPr>
          </a:lstStyle>
          <a:p>
            <a:fld id="{D4B40F1D-157D-4D71-B933-4552B16AD54B}" type="slidenum">
              <a:rPr lang="da-DK"/>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p:txBody>
          <a:bodyPr/>
          <a:lstStyle>
            <a:lvl1pPr>
              <a:defRPr/>
            </a:lvl1pPr>
          </a:lstStyle>
          <a:p>
            <a:fld id="{15315A27-633B-42FE-BF6E-7899465E8579}" type="slidenum">
              <a:rPr lang="da-DK"/>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p:txBody>
          <a:bodyPr/>
          <a:lstStyle>
            <a:lvl1pPr>
              <a:defRPr/>
            </a:lvl1pPr>
          </a:lstStyle>
          <a:p>
            <a:fld id="{F0AC06F6-C07B-48B5-A25D-40F33D070A29}" type="slidenum">
              <a:rPr lang="da-DK"/>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p:txBody>
          <a:bodyPr/>
          <a:lstStyle>
            <a:lvl1pPr>
              <a:defRPr/>
            </a:lvl1pPr>
          </a:lstStyle>
          <a:p>
            <a:fld id="{6ABCB9D6-AF8D-4414-8F82-F5DD8E5D5778}" type="slidenum">
              <a:rPr lang="da-DK"/>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p:txBody>
          <a:bodyPr/>
          <a:lstStyle>
            <a:lvl1pPr>
              <a:defRPr/>
            </a:lvl1pPr>
          </a:lstStyle>
          <a:p>
            <a:fld id="{40872599-FBA6-460E-A66E-66B91D81D097}" type="slidenum">
              <a:rPr lang="da-DK"/>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da-DK"/>
          </a:p>
        </p:txBody>
      </p:sp>
      <p:sp>
        <p:nvSpPr>
          <p:cNvPr id="6" name="Footer Placeholder 5"/>
          <p:cNvSpPr>
            <a:spLocks noGrp="1"/>
          </p:cNvSpPr>
          <p:nvPr>
            <p:ph type="ftr" sz="quarter" idx="11"/>
          </p:nvPr>
        </p:nvSpPr>
        <p:spPr/>
        <p:txBody>
          <a:bodyPr/>
          <a:lstStyle>
            <a:lvl1pPr>
              <a:defRPr/>
            </a:lvl1pPr>
          </a:lstStyle>
          <a:p>
            <a:endParaRPr lang="da-DK"/>
          </a:p>
        </p:txBody>
      </p:sp>
      <p:sp>
        <p:nvSpPr>
          <p:cNvPr id="7" name="Slide Number Placeholder 6"/>
          <p:cNvSpPr>
            <a:spLocks noGrp="1"/>
          </p:cNvSpPr>
          <p:nvPr>
            <p:ph type="sldNum" sz="quarter" idx="12"/>
          </p:nvPr>
        </p:nvSpPr>
        <p:spPr/>
        <p:txBody>
          <a:bodyPr/>
          <a:lstStyle>
            <a:lvl1pPr>
              <a:defRPr/>
            </a:lvl1pPr>
          </a:lstStyle>
          <a:p>
            <a:fld id="{F5104CD6-C65F-46F3-85AE-082C5509AC37}" type="slidenum">
              <a:rPr lang="da-DK"/>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da-DK"/>
          </a:p>
        </p:txBody>
      </p:sp>
      <p:sp>
        <p:nvSpPr>
          <p:cNvPr id="8" name="Footer Placeholder 7"/>
          <p:cNvSpPr>
            <a:spLocks noGrp="1"/>
          </p:cNvSpPr>
          <p:nvPr>
            <p:ph type="ftr" sz="quarter" idx="11"/>
          </p:nvPr>
        </p:nvSpPr>
        <p:spPr/>
        <p:txBody>
          <a:bodyPr/>
          <a:lstStyle>
            <a:lvl1pPr>
              <a:defRPr/>
            </a:lvl1pPr>
          </a:lstStyle>
          <a:p>
            <a:endParaRPr lang="da-DK"/>
          </a:p>
        </p:txBody>
      </p:sp>
      <p:sp>
        <p:nvSpPr>
          <p:cNvPr id="9" name="Slide Number Placeholder 8"/>
          <p:cNvSpPr>
            <a:spLocks noGrp="1"/>
          </p:cNvSpPr>
          <p:nvPr>
            <p:ph type="sldNum" sz="quarter" idx="12"/>
          </p:nvPr>
        </p:nvSpPr>
        <p:spPr/>
        <p:txBody>
          <a:bodyPr/>
          <a:lstStyle>
            <a:lvl1pPr>
              <a:defRPr/>
            </a:lvl1pPr>
          </a:lstStyle>
          <a:p>
            <a:fld id="{917600C5-9B69-490B-8C02-9DE0565E53ED}" type="slidenum">
              <a:rPr lang="da-DK"/>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da-DK"/>
          </a:p>
        </p:txBody>
      </p:sp>
      <p:sp>
        <p:nvSpPr>
          <p:cNvPr id="4" name="Footer Placeholder 3"/>
          <p:cNvSpPr>
            <a:spLocks noGrp="1"/>
          </p:cNvSpPr>
          <p:nvPr>
            <p:ph type="ftr" sz="quarter" idx="11"/>
          </p:nvPr>
        </p:nvSpPr>
        <p:spPr/>
        <p:txBody>
          <a:bodyPr/>
          <a:lstStyle>
            <a:lvl1pPr>
              <a:defRPr/>
            </a:lvl1pPr>
          </a:lstStyle>
          <a:p>
            <a:endParaRPr lang="da-DK"/>
          </a:p>
        </p:txBody>
      </p:sp>
      <p:sp>
        <p:nvSpPr>
          <p:cNvPr id="5" name="Slide Number Placeholder 4"/>
          <p:cNvSpPr>
            <a:spLocks noGrp="1"/>
          </p:cNvSpPr>
          <p:nvPr>
            <p:ph type="sldNum" sz="quarter" idx="12"/>
          </p:nvPr>
        </p:nvSpPr>
        <p:spPr/>
        <p:txBody>
          <a:bodyPr/>
          <a:lstStyle>
            <a:lvl1pPr>
              <a:defRPr/>
            </a:lvl1pPr>
          </a:lstStyle>
          <a:p>
            <a:fld id="{FDD0796D-B885-4F7D-A044-F11A043D456D}" type="slidenum">
              <a:rPr lang="da-DK"/>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da-DK"/>
          </a:p>
        </p:txBody>
      </p:sp>
      <p:sp>
        <p:nvSpPr>
          <p:cNvPr id="3" name="Footer Placeholder 2"/>
          <p:cNvSpPr>
            <a:spLocks noGrp="1"/>
          </p:cNvSpPr>
          <p:nvPr>
            <p:ph type="ftr" sz="quarter" idx="11"/>
          </p:nvPr>
        </p:nvSpPr>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fld id="{7D7CFC36-35A3-42B5-A02A-EE1F630D1971}" type="slidenum">
              <a:rPr lang="da-DK"/>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da-DK"/>
          </a:p>
        </p:txBody>
      </p:sp>
      <p:sp>
        <p:nvSpPr>
          <p:cNvPr id="6" name="Footer Placeholder 5"/>
          <p:cNvSpPr>
            <a:spLocks noGrp="1"/>
          </p:cNvSpPr>
          <p:nvPr>
            <p:ph type="ftr" sz="quarter" idx="11"/>
          </p:nvPr>
        </p:nvSpPr>
        <p:spPr/>
        <p:txBody>
          <a:bodyPr/>
          <a:lstStyle>
            <a:lvl1pPr>
              <a:defRPr/>
            </a:lvl1pPr>
          </a:lstStyle>
          <a:p>
            <a:endParaRPr lang="da-DK"/>
          </a:p>
        </p:txBody>
      </p:sp>
      <p:sp>
        <p:nvSpPr>
          <p:cNvPr id="7" name="Slide Number Placeholder 6"/>
          <p:cNvSpPr>
            <a:spLocks noGrp="1"/>
          </p:cNvSpPr>
          <p:nvPr>
            <p:ph type="sldNum" sz="quarter" idx="12"/>
          </p:nvPr>
        </p:nvSpPr>
        <p:spPr/>
        <p:txBody>
          <a:bodyPr/>
          <a:lstStyle>
            <a:lvl1pPr>
              <a:defRPr/>
            </a:lvl1pPr>
          </a:lstStyle>
          <a:p>
            <a:fld id="{1C404A84-884F-421B-92D0-B318A07CC76C}" type="slidenum">
              <a:rPr lang="da-DK"/>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da-DK"/>
          </a:p>
        </p:txBody>
      </p:sp>
      <p:sp>
        <p:nvSpPr>
          <p:cNvPr id="6" name="Footer Placeholder 5"/>
          <p:cNvSpPr>
            <a:spLocks noGrp="1"/>
          </p:cNvSpPr>
          <p:nvPr>
            <p:ph type="ftr" sz="quarter" idx="11"/>
          </p:nvPr>
        </p:nvSpPr>
        <p:spPr/>
        <p:txBody>
          <a:bodyPr/>
          <a:lstStyle>
            <a:lvl1pPr>
              <a:defRPr/>
            </a:lvl1pPr>
          </a:lstStyle>
          <a:p>
            <a:endParaRPr lang="da-DK"/>
          </a:p>
        </p:txBody>
      </p:sp>
      <p:sp>
        <p:nvSpPr>
          <p:cNvPr id="7" name="Slide Number Placeholder 6"/>
          <p:cNvSpPr>
            <a:spLocks noGrp="1"/>
          </p:cNvSpPr>
          <p:nvPr>
            <p:ph type="sldNum" sz="quarter" idx="12"/>
          </p:nvPr>
        </p:nvSpPr>
        <p:spPr/>
        <p:txBody>
          <a:bodyPr/>
          <a:lstStyle>
            <a:lvl1pPr>
              <a:defRPr/>
            </a:lvl1pPr>
          </a:lstStyle>
          <a:p>
            <a:fld id="{9DC07705-EEF3-4EFB-AF58-402783C13717}" type="slidenum">
              <a:rPr lang="da-DK"/>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a-D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7685E72-39C2-4594-B85F-D4ACE1831429}" type="slidenum">
              <a:rPr lang="da-DK"/>
              <a:pPr/>
              <a:t>‹#›</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12DD4D9-B982-4FEC-9B66-4F738FC6E7F8}" type="slidenum">
              <a:rPr lang="da-DK"/>
              <a:pPr/>
              <a:t>1</a:t>
            </a:fld>
            <a:endParaRPr lang="da-DK"/>
          </a:p>
        </p:txBody>
      </p:sp>
      <p:pic>
        <p:nvPicPr>
          <p:cNvPr id="60418" name="Picture 2" descr="dali1"/>
          <p:cNvPicPr>
            <a:picLocks noChangeAspect="1" noChangeArrowheads="1"/>
          </p:cNvPicPr>
          <p:nvPr/>
        </p:nvPicPr>
        <p:blipFill>
          <a:blip r:embed="rId3"/>
          <a:srcRect/>
          <a:stretch>
            <a:fillRect/>
          </a:stretch>
        </p:blipFill>
        <p:spPr bwMode="auto">
          <a:xfrm>
            <a:off x="0" y="-285750"/>
            <a:ext cx="9144000" cy="7315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A710128-E3BE-41B2-B4CB-B9035C79A3AD}" type="slidenum">
              <a:rPr lang="da-DK"/>
              <a:pPr/>
              <a:t>10</a:t>
            </a:fld>
            <a:endParaRPr lang="da-DK"/>
          </a:p>
        </p:txBody>
      </p:sp>
      <p:pic>
        <p:nvPicPr>
          <p:cNvPr id="56327" name="Picture 7" descr="ss_steel-worker"/>
          <p:cNvPicPr>
            <a:picLocks noChangeAspect="1" noChangeArrowheads="1"/>
          </p:cNvPicPr>
          <p:nvPr/>
        </p:nvPicPr>
        <p:blipFill>
          <a:blip r:embed="rId2"/>
          <a:srcRect/>
          <a:stretch>
            <a:fillRect/>
          </a:stretch>
        </p:blipFill>
        <p:spPr bwMode="auto">
          <a:xfrm>
            <a:off x="1547813" y="908050"/>
            <a:ext cx="6070600" cy="48656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C8F45BA3-7792-4D34-9EBC-663B4904CCF4}" type="slidenum">
              <a:rPr lang="da-DK"/>
              <a:pPr/>
              <a:t>11</a:t>
            </a:fld>
            <a:endParaRPr lang="da-DK"/>
          </a:p>
        </p:txBody>
      </p:sp>
      <p:pic>
        <p:nvPicPr>
          <p:cNvPr id="62469" name="Picture 5" descr="marxbros03"/>
          <p:cNvPicPr>
            <a:picLocks noChangeAspect="1" noChangeArrowheads="1"/>
          </p:cNvPicPr>
          <p:nvPr/>
        </p:nvPicPr>
        <p:blipFill>
          <a:blip r:embed="rId2"/>
          <a:srcRect/>
          <a:stretch>
            <a:fillRect/>
          </a:stretch>
        </p:blipFill>
        <p:spPr bwMode="auto">
          <a:xfrm>
            <a:off x="2268538" y="836613"/>
            <a:ext cx="4333875" cy="4953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559B79B3-6B41-4CF3-8148-6249AA7D1BDF}" type="slidenum">
              <a:rPr lang="da-DK"/>
              <a:pPr/>
              <a:t>12</a:t>
            </a:fld>
            <a:endParaRPr lang="da-DK"/>
          </a:p>
        </p:txBody>
      </p:sp>
      <p:pic>
        <p:nvPicPr>
          <p:cNvPr id="57349" name="Picture 5" descr="Child's drawing of a street"/>
          <p:cNvPicPr>
            <a:picLocks noChangeAspect="1" noChangeArrowheads="1"/>
          </p:cNvPicPr>
          <p:nvPr/>
        </p:nvPicPr>
        <p:blipFill>
          <a:blip r:embed="rId2"/>
          <a:srcRect/>
          <a:stretch>
            <a:fillRect/>
          </a:stretch>
        </p:blipFill>
        <p:spPr bwMode="auto">
          <a:xfrm>
            <a:off x="4211638" y="260350"/>
            <a:ext cx="4476750" cy="3333750"/>
          </a:xfrm>
          <a:prstGeom prst="rect">
            <a:avLst/>
          </a:prstGeom>
          <a:noFill/>
        </p:spPr>
      </p:pic>
      <p:pic>
        <p:nvPicPr>
          <p:cNvPr id="57351" name="Picture 7" descr="housemap"/>
          <p:cNvPicPr>
            <a:picLocks noChangeAspect="1" noChangeArrowheads="1"/>
          </p:cNvPicPr>
          <p:nvPr/>
        </p:nvPicPr>
        <p:blipFill>
          <a:blip r:embed="rId3"/>
          <a:srcRect/>
          <a:stretch>
            <a:fillRect/>
          </a:stretch>
        </p:blipFill>
        <p:spPr bwMode="auto">
          <a:xfrm>
            <a:off x="1116013" y="3429000"/>
            <a:ext cx="4276725" cy="2941638"/>
          </a:xfrm>
          <a:prstGeom prst="rect">
            <a:avLst/>
          </a:prstGeom>
          <a:noFill/>
        </p:spPr>
      </p:pic>
      <p:pic>
        <p:nvPicPr>
          <p:cNvPr id="57353" name="Picture 9" descr="mm0214es"/>
          <p:cNvPicPr>
            <a:picLocks noChangeAspect="1" noChangeArrowheads="1"/>
          </p:cNvPicPr>
          <p:nvPr/>
        </p:nvPicPr>
        <p:blipFill>
          <a:blip r:embed="rId4"/>
          <a:srcRect/>
          <a:stretch>
            <a:fillRect/>
          </a:stretch>
        </p:blipFill>
        <p:spPr bwMode="auto">
          <a:xfrm>
            <a:off x="5364163" y="3141663"/>
            <a:ext cx="2936875" cy="3552825"/>
          </a:xfrm>
          <a:prstGeom prst="rect">
            <a:avLst/>
          </a:prstGeom>
          <a:noFill/>
        </p:spPr>
      </p:pic>
      <p:pic>
        <p:nvPicPr>
          <p:cNvPr id="57355" name="Picture 11" descr="s-drawing-unicef-moldova"/>
          <p:cNvPicPr>
            <a:picLocks noChangeAspect="1" noChangeArrowheads="1"/>
          </p:cNvPicPr>
          <p:nvPr/>
        </p:nvPicPr>
        <p:blipFill>
          <a:blip r:embed="rId5"/>
          <a:srcRect/>
          <a:stretch>
            <a:fillRect/>
          </a:stretch>
        </p:blipFill>
        <p:spPr bwMode="auto">
          <a:xfrm>
            <a:off x="684213" y="404813"/>
            <a:ext cx="2924175" cy="33813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CFCAB880-D2C0-428F-BCD7-172BAF5DC447}" type="slidenum">
              <a:rPr lang="da-DK"/>
              <a:pPr/>
              <a:t>13</a:t>
            </a:fld>
            <a:endParaRPr lang="da-DK"/>
          </a:p>
        </p:txBody>
      </p:sp>
      <p:grpSp>
        <p:nvGrpSpPr>
          <p:cNvPr id="7198" name="Group 30"/>
          <p:cNvGrpSpPr>
            <a:grpSpLocks/>
          </p:cNvGrpSpPr>
          <p:nvPr/>
        </p:nvGrpSpPr>
        <p:grpSpPr bwMode="auto">
          <a:xfrm>
            <a:off x="468313" y="476250"/>
            <a:ext cx="7419975" cy="4465638"/>
            <a:chOff x="295" y="300"/>
            <a:chExt cx="4674" cy="2813"/>
          </a:xfrm>
        </p:grpSpPr>
        <p:grpSp>
          <p:nvGrpSpPr>
            <p:cNvPr id="7197" name="Group 29"/>
            <p:cNvGrpSpPr>
              <a:grpSpLocks/>
            </p:cNvGrpSpPr>
            <p:nvPr/>
          </p:nvGrpSpPr>
          <p:grpSpPr bwMode="auto">
            <a:xfrm>
              <a:off x="567" y="1346"/>
              <a:ext cx="4402" cy="1767"/>
              <a:chOff x="703" y="866"/>
              <a:chExt cx="4402" cy="1767"/>
            </a:xfrm>
          </p:grpSpPr>
          <p:grpSp>
            <p:nvGrpSpPr>
              <p:cNvPr id="5128" name="Group 8"/>
              <p:cNvGrpSpPr>
                <a:grpSpLocks/>
              </p:cNvGrpSpPr>
              <p:nvPr/>
            </p:nvGrpSpPr>
            <p:grpSpPr bwMode="auto">
              <a:xfrm>
                <a:off x="2349" y="1434"/>
                <a:ext cx="1512" cy="869"/>
                <a:chOff x="1606" y="2220"/>
                <a:chExt cx="1512" cy="869"/>
              </a:xfrm>
            </p:grpSpPr>
            <p:sp>
              <p:nvSpPr>
                <p:cNvPr id="5125" name="Line 5"/>
                <p:cNvSpPr>
                  <a:spLocks noChangeShapeType="1"/>
                </p:cNvSpPr>
                <p:nvPr/>
              </p:nvSpPr>
              <p:spPr bwMode="auto">
                <a:xfrm>
                  <a:off x="2398" y="2220"/>
                  <a:ext cx="720" cy="864"/>
                </a:xfrm>
                <a:prstGeom prst="line">
                  <a:avLst/>
                </a:prstGeom>
                <a:noFill/>
                <a:ln w="9525">
                  <a:solidFill>
                    <a:srgbClr val="000000"/>
                  </a:solidFill>
                  <a:round/>
                  <a:headEnd/>
                  <a:tailEnd/>
                </a:ln>
              </p:spPr>
              <p:txBody>
                <a:bodyPr/>
                <a:lstStyle/>
                <a:p>
                  <a:endParaRPr lang="en-US"/>
                </a:p>
              </p:txBody>
            </p:sp>
            <p:sp>
              <p:nvSpPr>
                <p:cNvPr id="5126" name="Line 6"/>
                <p:cNvSpPr>
                  <a:spLocks noChangeShapeType="1"/>
                </p:cNvSpPr>
                <p:nvPr/>
              </p:nvSpPr>
              <p:spPr bwMode="auto">
                <a:xfrm flipH="1">
                  <a:off x="1606" y="2220"/>
                  <a:ext cx="792" cy="864"/>
                </a:xfrm>
                <a:prstGeom prst="line">
                  <a:avLst/>
                </a:prstGeom>
                <a:noFill/>
                <a:ln w="9525">
                  <a:solidFill>
                    <a:srgbClr val="000000"/>
                  </a:solidFill>
                  <a:round/>
                  <a:headEnd/>
                  <a:tailEnd/>
                </a:ln>
              </p:spPr>
              <p:txBody>
                <a:bodyPr/>
                <a:lstStyle/>
                <a:p>
                  <a:endParaRPr lang="en-US"/>
                </a:p>
              </p:txBody>
            </p:sp>
            <p:sp>
              <p:nvSpPr>
                <p:cNvPr id="5127" name="Line 7"/>
                <p:cNvSpPr>
                  <a:spLocks noChangeShapeType="1"/>
                </p:cNvSpPr>
                <p:nvPr/>
              </p:nvSpPr>
              <p:spPr bwMode="auto">
                <a:xfrm>
                  <a:off x="1606" y="3089"/>
                  <a:ext cx="1512" cy="0"/>
                </a:xfrm>
                <a:prstGeom prst="line">
                  <a:avLst/>
                </a:prstGeom>
                <a:noFill/>
                <a:ln w="9525">
                  <a:solidFill>
                    <a:srgbClr val="000000"/>
                  </a:solidFill>
                  <a:round/>
                  <a:headEnd/>
                  <a:tailEnd/>
                </a:ln>
              </p:spPr>
              <p:txBody>
                <a:bodyPr/>
                <a:lstStyle/>
                <a:p>
                  <a:endParaRPr lang="en-US"/>
                </a:p>
              </p:txBody>
            </p:sp>
          </p:grpSp>
          <p:sp>
            <p:nvSpPr>
              <p:cNvPr id="5129" name="Text Box 9"/>
              <p:cNvSpPr txBox="1">
                <a:spLocks noChangeArrowheads="1"/>
              </p:cNvSpPr>
              <p:nvPr/>
            </p:nvSpPr>
            <p:spPr bwMode="auto">
              <a:xfrm>
                <a:off x="2410" y="866"/>
                <a:ext cx="1441" cy="518"/>
              </a:xfrm>
              <a:prstGeom prst="rect">
                <a:avLst/>
              </a:prstGeom>
              <a:noFill/>
              <a:ln w="9525">
                <a:noFill/>
                <a:miter lim="800000"/>
                <a:headEnd/>
                <a:tailEnd/>
              </a:ln>
              <a:effectLst/>
            </p:spPr>
            <p:txBody>
              <a:bodyPr>
                <a:spAutoFit/>
              </a:bodyPr>
              <a:lstStyle/>
              <a:p>
                <a:pPr algn="ctr"/>
                <a:r>
                  <a:rPr lang="da-DK" sz="2400" b="1" i="1"/>
                  <a:t>Action</a:t>
                </a:r>
                <a:endParaRPr lang="da-DK" sz="2400" i="1"/>
              </a:p>
              <a:p>
                <a:pPr algn="ctr"/>
                <a:r>
                  <a:rPr lang="da-DK" sz="2400" i="1"/>
                  <a:t>’Phronesis’</a:t>
                </a:r>
              </a:p>
            </p:txBody>
          </p:sp>
          <p:sp>
            <p:nvSpPr>
              <p:cNvPr id="5131" name="Text Box 11"/>
              <p:cNvSpPr txBox="1">
                <a:spLocks noChangeArrowheads="1"/>
              </p:cNvSpPr>
              <p:nvPr/>
            </p:nvSpPr>
            <p:spPr bwMode="auto">
              <a:xfrm>
                <a:off x="703" y="2115"/>
                <a:ext cx="1542" cy="518"/>
              </a:xfrm>
              <a:prstGeom prst="rect">
                <a:avLst/>
              </a:prstGeom>
              <a:noFill/>
              <a:ln w="9525">
                <a:noFill/>
                <a:miter lim="800000"/>
                <a:headEnd/>
                <a:tailEnd/>
              </a:ln>
              <a:effectLst/>
            </p:spPr>
            <p:txBody>
              <a:bodyPr>
                <a:spAutoFit/>
              </a:bodyPr>
              <a:lstStyle/>
              <a:p>
                <a:pPr algn="ctr"/>
                <a:r>
                  <a:rPr lang="da-DK" sz="2400" b="1"/>
                  <a:t>Knowledge</a:t>
                </a:r>
                <a:r>
                  <a:rPr lang="da-DK" sz="2400"/>
                  <a:t> </a:t>
                </a:r>
                <a:endParaRPr lang="da-DK" sz="2400" i="1"/>
              </a:p>
              <a:p>
                <a:pPr algn="ctr"/>
                <a:r>
                  <a:rPr lang="da-DK" sz="2400" i="1"/>
                  <a:t>’Episteme’</a:t>
                </a:r>
                <a:r>
                  <a:rPr lang="da-DK"/>
                  <a:t> </a:t>
                </a:r>
              </a:p>
            </p:txBody>
          </p:sp>
          <p:sp>
            <p:nvSpPr>
              <p:cNvPr id="5133" name="Text Box 13"/>
              <p:cNvSpPr txBox="1">
                <a:spLocks noChangeArrowheads="1"/>
              </p:cNvSpPr>
              <p:nvPr/>
            </p:nvSpPr>
            <p:spPr bwMode="auto">
              <a:xfrm>
                <a:off x="3833" y="2115"/>
                <a:ext cx="1272" cy="518"/>
              </a:xfrm>
              <a:prstGeom prst="rect">
                <a:avLst/>
              </a:prstGeom>
              <a:noFill/>
              <a:ln w="9525">
                <a:noFill/>
                <a:miter lim="800000"/>
                <a:headEnd/>
                <a:tailEnd/>
              </a:ln>
              <a:effectLst/>
            </p:spPr>
            <p:txBody>
              <a:bodyPr>
                <a:spAutoFit/>
              </a:bodyPr>
              <a:lstStyle/>
              <a:p>
                <a:pPr algn="ctr"/>
                <a:r>
                  <a:rPr lang="da-DK" sz="2400" b="1"/>
                  <a:t>Ability</a:t>
                </a:r>
                <a:endParaRPr lang="da-DK" sz="2400" b="1" i="1"/>
              </a:p>
              <a:p>
                <a:pPr algn="ctr"/>
                <a:r>
                  <a:rPr lang="da-DK" sz="2400" i="1"/>
                  <a:t>’Techne’</a:t>
                </a:r>
              </a:p>
            </p:txBody>
          </p:sp>
        </p:grpSp>
        <p:sp>
          <p:nvSpPr>
            <p:cNvPr id="5135" name="Text Box 15"/>
            <p:cNvSpPr txBox="1">
              <a:spLocks noChangeArrowheads="1"/>
            </p:cNvSpPr>
            <p:nvPr/>
          </p:nvSpPr>
          <p:spPr bwMode="auto">
            <a:xfrm>
              <a:off x="295" y="300"/>
              <a:ext cx="1859" cy="327"/>
            </a:xfrm>
            <a:prstGeom prst="rect">
              <a:avLst/>
            </a:prstGeom>
            <a:noFill/>
            <a:ln w="9525">
              <a:noFill/>
              <a:miter lim="800000"/>
              <a:headEnd/>
              <a:tailEnd/>
            </a:ln>
            <a:effectLst/>
          </p:spPr>
          <p:txBody>
            <a:bodyPr>
              <a:spAutoFit/>
            </a:bodyPr>
            <a:lstStyle/>
            <a:p>
              <a:pPr>
                <a:spcBef>
                  <a:spcPct val="50000"/>
                </a:spcBef>
              </a:pPr>
              <a:r>
                <a:rPr lang="da-DK" sz="2800" b="1" i="1"/>
                <a:t>Aristotle</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B69A8150-F812-4605-8B4B-4BF6E1E777E2}" type="slidenum">
              <a:rPr lang="da-DK"/>
              <a:pPr/>
              <a:t>14</a:t>
            </a:fld>
            <a:endParaRPr lang="da-DK"/>
          </a:p>
        </p:txBody>
      </p:sp>
      <p:grpSp>
        <p:nvGrpSpPr>
          <p:cNvPr id="3079" name="Group 7"/>
          <p:cNvGrpSpPr>
            <a:grpSpLocks/>
          </p:cNvGrpSpPr>
          <p:nvPr/>
        </p:nvGrpSpPr>
        <p:grpSpPr bwMode="auto">
          <a:xfrm>
            <a:off x="755650" y="765175"/>
            <a:ext cx="7920038" cy="4176713"/>
            <a:chOff x="476" y="482"/>
            <a:chExt cx="4989" cy="2631"/>
          </a:xfrm>
        </p:grpSpPr>
        <p:sp>
          <p:nvSpPr>
            <p:cNvPr id="10245" name="Text Box 1029"/>
            <p:cNvSpPr txBox="1">
              <a:spLocks noChangeArrowheads="1"/>
            </p:cNvSpPr>
            <p:nvPr/>
          </p:nvSpPr>
          <p:spPr bwMode="auto">
            <a:xfrm>
              <a:off x="476" y="482"/>
              <a:ext cx="2177" cy="327"/>
            </a:xfrm>
            <a:prstGeom prst="rect">
              <a:avLst/>
            </a:prstGeom>
            <a:noFill/>
            <a:ln w="9525">
              <a:noFill/>
              <a:miter lim="800000"/>
              <a:headEnd/>
              <a:tailEnd/>
            </a:ln>
            <a:effectLst/>
          </p:spPr>
          <p:txBody>
            <a:bodyPr>
              <a:spAutoFit/>
            </a:bodyPr>
            <a:lstStyle/>
            <a:p>
              <a:pPr>
                <a:spcBef>
                  <a:spcPct val="50000"/>
                </a:spcBef>
              </a:pPr>
              <a:r>
                <a:rPr lang="da-DK" sz="2800" b="1" i="1"/>
                <a:t>Current shifts</a:t>
              </a:r>
            </a:p>
          </p:txBody>
        </p:sp>
        <p:grpSp>
          <p:nvGrpSpPr>
            <p:cNvPr id="3078" name="Group 6"/>
            <p:cNvGrpSpPr>
              <a:grpSpLocks/>
            </p:cNvGrpSpPr>
            <p:nvPr/>
          </p:nvGrpSpPr>
          <p:grpSpPr bwMode="auto">
            <a:xfrm>
              <a:off x="657" y="1834"/>
              <a:ext cx="4808" cy="1279"/>
              <a:chOff x="385" y="1622"/>
              <a:chExt cx="4808" cy="1279"/>
            </a:xfrm>
          </p:grpSpPr>
          <p:sp>
            <p:nvSpPr>
              <p:cNvPr id="10247" name="Text Box 1031"/>
              <p:cNvSpPr txBox="1">
                <a:spLocks noChangeArrowheads="1"/>
              </p:cNvSpPr>
              <p:nvPr/>
            </p:nvSpPr>
            <p:spPr bwMode="auto">
              <a:xfrm>
                <a:off x="852" y="1638"/>
                <a:ext cx="1180" cy="288"/>
              </a:xfrm>
              <a:prstGeom prst="rect">
                <a:avLst/>
              </a:prstGeom>
              <a:noFill/>
              <a:ln w="9525">
                <a:noFill/>
                <a:miter lim="800000"/>
                <a:headEnd/>
                <a:tailEnd/>
              </a:ln>
              <a:effectLst/>
            </p:spPr>
            <p:txBody>
              <a:bodyPr>
                <a:spAutoFit/>
              </a:bodyPr>
              <a:lstStyle/>
              <a:p>
                <a:pPr algn="ctr">
                  <a:spcBef>
                    <a:spcPct val="50000"/>
                  </a:spcBef>
                </a:pPr>
                <a:r>
                  <a:rPr lang="da-DK" sz="2400" b="1"/>
                  <a:t>Knowledge</a:t>
                </a:r>
              </a:p>
            </p:txBody>
          </p:sp>
          <p:sp>
            <p:nvSpPr>
              <p:cNvPr id="10248" name="Text Box 1032"/>
              <p:cNvSpPr txBox="1">
                <a:spLocks noChangeArrowheads="1"/>
              </p:cNvSpPr>
              <p:nvPr/>
            </p:nvSpPr>
            <p:spPr bwMode="auto">
              <a:xfrm>
                <a:off x="3061" y="1622"/>
                <a:ext cx="1179" cy="288"/>
              </a:xfrm>
              <a:prstGeom prst="rect">
                <a:avLst/>
              </a:prstGeom>
              <a:noFill/>
              <a:ln w="9525">
                <a:noFill/>
                <a:miter lim="800000"/>
                <a:headEnd/>
                <a:tailEnd/>
              </a:ln>
              <a:effectLst/>
            </p:spPr>
            <p:txBody>
              <a:bodyPr>
                <a:spAutoFit/>
              </a:bodyPr>
              <a:lstStyle/>
              <a:p>
                <a:pPr algn="ctr">
                  <a:spcBef>
                    <a:spcPct val="50000"/>
                  </a:spcBef>
                </a:pPr>
                <a:r>
                  <a:rPr lang="da-DK" sz="2400" b="1"/>
                  <a:t>Ability</a:t>
                </a:r>
              </a:p>
            </p:txBody>
          </p:sp>
          <p:sp>
            <p:nvSpPr>
              <p:cNvPr id="10249" name="Line 1033"/>
              <p:cNvSpPr>
                <a:spLocks noChangeShapeType="1"/>
              </p:cNvSpPr>
              <p:nvPr/>
            </p:nvSpPr>
            <p:spPr bwMode="auto">
              <a:xfrm>
                <a:off x="2018" y="1775"/>
                <a:ext cx="1225" cy="0"/>
              </a:xfrm>
              <a:prstGeom prst="line">
                <a:avLst/>
              </a:prstGeom>
              <a:noFill/>
              <a:ln w="19050">
                <a:solidFill>
                  <a:schemeClr val="tx1"/>
                </a:solidFill>
                <a:round/>
                <a:headEnd/>
                <a:tailEnd type="triangle" w="med" len="med"/>
              </a:ln>
              <a:effectLst/>
            </p:spPr>
            <p:txBody>
              <a:bodyPr/>
              <a:lstStyle/>
              <a:p>
                <a:endParaRPr lang="en-US"/>
              </a:p>
            </p:txBody>
          </p:sp>
          <p:sp>
            <p:nvSpPr>
              <p:cNvPr id="10251" name="Text Box 1035"/>
              <p:cNvSpPr txBox="1">
                <a:spLocks noChangeArrowheads="1"/>
              </p:cNvSpPr>
              <p:nvPr/>
            </p:nvSpPr>
            <p:spPr bwMode="auto">
              <a:xfrm>
                <a:off x="385" y="2383"/>
                <a:ext cx="1542" cy="518"/>
              </a:xfrm>
              <a:prstGeom prst="rect">
                <a:avLst/>
              </a:prstGeom>
              <a:noFill/>
              <a:ln w="9525">
                <a:noFill/>
                <a:miter lim="800000"/>
                <a:headEnd/>
                <a:tailEnd/>
              </a:ln>
              <a:effectLst/>
            </p:spPr>
            <p:txBody>
              <a:bodyPr>
                <a:spAutoFit/>
              </a:bodyPr>
              <a:lstStyle/>
              <a:p>
                <a:pPr algn="ctr">
                  <a:spcBef>
                    <a:spcPct val="50000"/>
                  </a:spcBef>
                </a:pPr>
                <a:r>
                  <a:rPr lang="da-DK" sz="2400" b="1"/>
                  <a:t>Content description</a:t>
                </a:r>
              </a:p>
            </p:txBody>
          </p:sp>
          <p:sp>
            <p:nvSpPr>
              <p:cNvPr id="10252" name="Text Box 1036"/>
              <p:cNvSpPr txBox="1">
                <a:spLocks noChangeArrowheads="1"/>
              </p:cNvSpPr>
              <p:nvPr/>
            </p:nvSpPr>
            <p:spPr bwMode="auto">
              <a:xfrm>
                <a:off x="3275" y="2383"/>
                <a:ext cx="1918" cy="518"/>
              </a:xfrm>
              <a:prstGeom prst="rect">
                <a:avLst/>
              </a:prstGeom>
              <a:noFill/>
              <a:ln w="9525">
                <a:noFill/>
                <a:miter lim="800000"/>
                <a:headEnd/>
                <a:tailEnd/>
              </a:ln>
              <a:effectLst/>
            </p:spPr>
            <p:txBody>
              <a:bodyPr>
                <a:spAutoFit/>
              </a:bodyPr>
              <a:lstStyle/>
              <a:p>
                <a:pPr algn="ctr">
                  <a:spcBef>
                    <a:spcPct val="50000"/>
                  </a:spcBef>
                </a:pPr>
                <a:r>
                  <a:rPr lang="da-DK" sz="2400" b="1"/>
                  <a:t>Competency description</a:t>
                </a:r>
              </a:p>
            </p:txBody>
          </p:sp>
          <p:sp>
            <p:nvSpPr>
              <p:cNvPr id="10253" name="Line 1037"/>
              <p:cNvSpPr>
                <a:spLocks noChangeShapeType="1"/>
              </p:cNvSpPr>
              <p:nvPr/>
            </p:nvSpPr>
            <p:spPr bwMode="auto">
              <a:xfrm>
                <a:off x="2018" y="2614"/>
                <a:ext cx="1225" cy="0"/>
              </a:xfrm>
              <a:prstGeom prst="line">
                <a:avLst/>
              </a:prstGeom>
              <a:noFill/>
              <a:ln w="19050">
                <a:solidFill>
                  <a:schemeClr val="tx1"/>
                </a:solidFill>
                <a:round/>
                <a:headEnd/>
                <a:tailEnd type="triangle" w="med" len="med"/>
              </a:ln>
              <a:effectLst/>
            </p:spPr>
            <p:txBody>
              <a:bodyPr/>
              <a:lstStyle/>
              <a:p>
                <a:endParaRPr lang="en-US"/>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C2CD8EE-5303-4EF2-8670-F92D87D931E8}" type="slidenum">
              <a:rPr lang="da-DK"/>
              <a:pPr/>
              <a:t>15</a:t>
            </a:fld>
            <a:endParaRPr lang="da-DK"/>
          </a:p>
        </p:txBody>
      </p:sp>
      <p:pic>
        <p:nvPicPr>
          <p:cNvPr id="58373" name="Picture 5" descr="arnejacobsen_2"/>
          <p:cNvPicPr>
            <a:picLocks noChangeAspect="1" noChangeArrowheads="1"/>
          </p:cNvPicPr>
          <p:nvPr/>
        </p:nvPicPr>
        <p:blipFill>
          <a:blip r:embed="rId2"/>
          <a:srcRect/>
          <a:stretch>
            <a:fillRect/>
          </a:stretch>
        </p:blipFill>
        <p:spPr bwMode="auto">
          <a:xfrm>
            <a:off x="1403350" y="1052513"/>
            <a:ext cx="5910263" cy="46339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fld id="{1DB10542-421E-4801-827C-2A6B454C3568}" type="slidenum">
              <a:rPr lang="da-DK"/>
              <a:pPr/>
              <a:t>16</a:t>
            </a:fld>
            <a:endParaRPr lang="da-DK"/>
          </a:p>
        </p:txBody>
      </p:sp>
      <p:grpSp>
        <p:nvGrpSpPr>
          <p:cNvPr id="51203" name="Group 3"/>
          <p:cNvGrpSpPr>
            <a:grpSpLocks/>
          </p:cNvGrpSpPr>
          <p:nvPr/>
        </p:nvGrpSpPr>
        <p:grpSpPr bwMode="auto">
          <a:xfrm>
            <a:off x="755650" y="765175"/>
            <a:ext cx="6985000" cy="4751388"/>
            <a:chOff x="476" y="482"/>
            <a:chExt cx="4400" cy="2993"/>
          </a:xfrm>
        </p:grpSpPr>
        <p:sp>
          <p:nvSpPr>
            <p:cNvPr id="8196" name="Text Box 4"/>
            <p:cNvSpPr txBox="1">
              <a:spLocks noChangeArrowheads="1"/>
            </p:cNvSpPr>
            <p:nvPr/>
          </p:nvSpPr>
          <p:spPr bwMode="auto">
            <a:xfrm>
              <a:off x="476" y="482"/>
              <a:ext cx="2631" cy="327"/>
            </a:xfrm>
            <a:prstGeom prst="rect">
              <a:avLst/>
            </a:prstGeom>
            <a:noFill/>
            <a:ln w="9525">
              <a:noFill/>
              <a:miter lim="800000"/>
              <a:headEnd/>
              <a:tailEnd/>
            </a:ln>
            <a:effectLst/>
          </p:spPr>
          <p:txBody>
            <a:bodyPr>
              <a:spAutoFit/>
            </a:bodyPr>
            <a:lstStyle/>
            <a:p>
              <a:pPr>
                <a:spcBef>
                  <a:spcPct val="50000"/>
                </a:spcBef>
              </a:pPr>
              <a:r>
                <a:rPr lang="da-DK" sz="2800" b="1" i="1"/>
                <a:t>Methodological shifts</a:t>
              </a:r>
            </a:p>
          </p:txBody>
        </p:sp>
        <p:grpSp>
          <p:nvGrpSpPr>
            <p:cNvPr id="51202" name="Group 2"/>
            <p:cNvGrpSpPr>
              <a:grpSpLocks/>
            </p:cNvGrpSpPr>
            <p:nvPr/>
          </p:nvGrpSpPr>
          <p:grpSpPr bwMode="auto">
            <a:xfrm>
              <a:off x="607" y="1361"/>
              <a:ext cx="4269" cy="2114"/>
              <a:chOff x="481" y="994"/>
              <a:chExt cx="4269" cy="2114"/>
            </a:xfrm>
          </p:grpSpPr>
          <p:sp>
            <p:nvSpPr>
              <p:cNvPr id="8197" name="Text Box 5"/>
              <p:cNvSpPr txBox="1">
                <a:spLocks noChangeArrowheads="1"/>
              </p:cNvSpPr>
              <p:nvPr/>
            </p:nvSpPr>
            <p:spPr bwMode="auto">
              <a:xfrm>
                <a:off x="884" y="994"/>
                <a:ext cx="1180" cy="288"/>
              </a:xfrm>
              <a:prstGeom prst="rect">
                <a:avLst/>
              </a:prstGeom>
              <a:noFill/>
              <a:ln w="9525">
                <a:noFill/>
                <a:miter lim="800000"/>
                <a:headEnd/>
                <a:tailEnd/>
              </a:ln>
              <a:effectLst/>
            </p:spPr>
            <p:txBody>
              <a:bodyPr>
                <a:spAutoFit/>
              </a:bodyPr>
              <a:lstStyle/>
              <a:p>
                <a:pPr algn="ctr">
                  <a:spcBef>
                    <a:spcPct val="50000"/>
                  </a:spcBef>
                </a:pPr>
                <a:r>
                  <a:rPr lang="da-DK" sz="2400" b="1"/>
                  <a:t>Content</a:t>
                </a:r>
                <a:r>
                  <a:rPr lang="da-DK"/>
                  <a:t> </a:t>
                </a:r>
              </a:p>
            </p:txBody>
          </p:sp>
          <p:sp>
            <p:nvSpPr>
              <p:cNvPr id="8198" name="Text Box 6"/>
              <p:cNvSpPr txBox="1">
                <a:spLocks noChangeArrowheads="1"/>
              </p:cNvSpPr>
              <p:nvPr/>
            </p:nvSpPr>
            <p:spPr bwMode="auto">
              <a:xfrm>
                <a:off x="3083" y="1010"/>
                <a:ext cx="1179" cy="288"/>
              </a:xfrm>
              <a:prstGeom prst="rect">
                <a:avLst/>
              </a:prstGeom>
              <a:noFill/>
              <a:ln w="9525">
                <a:noFill/>
                <a:miter lim="800000"/>
                <a:headEnd/>
                <a:tailEnd/>
              </a:ln>
              <a:effectLst/>
            </p:spPr>
            <p:txBody>
              <a:bodyPr>
                <a:spAutoFit/>
              </a:bodyPr>
              <a:lstStyle/>
              <a:p>
                <a:pPr algn="ctr">
                  <a:spcBef>
                    <a:spcPct val="50000"/>
                  </a:spcBef>
                </a:pPr>
                <a:r>
                  <a:rPr lang="da-DK" sz="2400" b="1"/>
                  <a:t>Form</a:t>
                </a:r>
                <a:r>
                  <a:rPr lang="da-DK"/>
                  <a:t> </a:t>
                </a:r>
              </a:p>
            </p:txBody>
          </p:sp>
          <p:sp>
            <p:nvSpPr>
              <p:cNvPr id="8199" name="Line 7"/>
              <p:cNvSpPr>
                <a:spLocks noChangeShapeType="1"/>
              </p:cNvSpPr>
              <p:nvPr/>
            </p:nvSpPr>
            <p:spPr bwMode="auto">
              <a:xfrm>
                <a:off x="2018" y="1147"/>
                <a:ext cx="1225" cy="0"/>
              </a:xfrm>
              <a:prstGeom prst="line">
                <a:avLst/>
              </a:prstGeom>
              <a:noFill/>
              <a:ln w="19050">
                <a:solidFill>
                  <a:schemeClr val="tx1"/>
                </a:solidFill>
                <a:round/>
                <a:headEnd/>
                <a:tailEnd type="triangle" w="med" len="med"/>
              </a:ln>
              <a:effectLst/>
            </p:spPr>
            <p:txBody>
              <a:bodyPr/>
              <a:lstStyle/>
              <a:p>
                <a:endParaRPr lang="en-US"/>
              </a:p>
            </p:txBody>
          </p:sp>
          <p:sp>
            <p:nvSpPr>
              <p:cNvPr id="8202" name="Text Box 10"/>
              <p:cNvSpPr txBox="1">
                <a:spLocks noChangeArrowheads="1"/>
              </p:cNvSpPr>
              <p:nvPr/>
            </p:nvSpPr>
            <p:spPr bwMode="auto">
              <a:xfrm>
                <a:off x="884" y="1427"/>
                <a:ext cx="1180" cy="288"/>
              </a:xfrm>
              <a:prstGeom prst="rect">
                <a:avLst/>
              </a:prstGeom>
              <a:noFill/>
              <a:ln w="9525">
                <a:noFill/>
                <a:miter lim="800000"/>
                <a:headEnd/>
                <a:tailEnd/>
              </a:ln>
              <a:effectLst/>
            </p:spPr>
            <p:txBody>
              <a:bodyPr>
                <a:spAutoFit/>
              </a:bodyPr>
              <a:lstStyle/>
              <a:p>
                <a:pPr algn="ctr">
                  <a:spcBef>
                    <a:spcPct val="50000"/>
                  </a:spcBef>
                </a:pPr>
                <a:r>
                  <a:rPr lang="da-DK" sz="2400" b="1"/>
                  <a:t>Process</a:t>
                </a:r>
                <a:r>
                  <a:rPr lang="da-DK"/>
                  <a:t> </a:t>
                </a:r>
              </a:p>
            </p:txBody>
          </p:sp>
          <p:sp>
            <p:nvSpPr>
              <p:cNvPr id="8203" name="Text Box 11"/>
              <p:cNvSpPr txBox="1">
                <a:spLocks noChangeArrowheads="1"/>
              </p:cNvSpPr>
              <p:nvPr/>
            </p:nvSpPr>
            <p:spPr bwMode="auto">
              <a:xfrm>
                <a:off x="3212" y="1443"/>
                <a:ext cx="1179" cy="288"/>
              </a:xfrm>
              <a:prstGeom prst="rect">
                <a:avLst/>
              </a:prstGeom>
              <a:noFill/>
              <a:ln w="9525">
                <a:noFill/>
                <a:miter lim="800000"/>
                <a:headEnd/>
                <a:tailEnd/>
              </a:ln>
              <a:effectLst/>
            </p:spPr>
            <p:txBody>
              <a:bodyPr>
                <a:spAutoFit/>
              </a:bodyPr>
              <a:lstStyle/>
              <a:p>
                <a:pPr algn="ctr">
                  <a:spcBef>
                    <a:spcPct val="50000"/>
                  </a:spcBef>
                </a:pPr>
                <a:r>
                  <a:rPr lang="da-DK" sz="2400" b="1"/>
                  <a:t>Product</a:t>
                </a:r>
                <a:r>
                  <a:rPr lang="da-DK"/>
                  <a:t> </a:t>
                </a:r>
              </a:p>
            </p:txBody>
          </p:sp>
          <p:sp>
            <p:nvSpPr>
              <p:cNvPr id="8204" name="Line 12"/>
              <p:cNvSpPr>
                <a:spLocks noChangeShapeType="1"/>
              </p:cNvSpPr>
              <p:nvPr/>
            </p:nvSpPr>
            <p:spPr bwMode="auto">
              <a:xfrm>
                <a:off x="2018" y="1588"/>
                <a:ext cx="1225" cy="0"/>
              </a:xfrm>
              <a:prstGeom prst="line">
                <a:avLst/>
              </a:prstGeom>
              <a:noFill/>
              <a:ln w="19050">
                <a:solidFill>
                  <a:schemeClr val="tx1"/>
                </a:solidFill>
                <a:round/>
                <a:headEnd/>
                <a:tailEnd type="triangle" w="med" len="med"/>
              </a:ln>
              <a:effectLst/>
            </p:spPr>
            <p:txBody>
              <a:bodyPr/>
              <a:lstStyle/>
              <a:p>
                <a:endParaRPr lang="en-US"/>
              </a:p>
            </p:txBody>
          </p:sp>
          <p:sp>
            <p:nvSpPr>
              <p:cNvPr id="8206" name="Text Box 14"/>
              <p:cNvSpPr txBox="1">
                <a:spLocks noChangeArrowheads="1"/>
              </p:cNvSpPr>
              <p:nvPr/>
            </p:nvSpPr>
            <p:spPr bwMode="auto">
              <a:xfrm>
                <a:off x="732" y="1832"/>
                <a:ext cx="1588" cy="548"/>
              </a:xfrm>
              <a:prstGeom prst="rect">
                <a:avLst/>
              </a:prstGeom>
              <a:noFill/>
              <a:ln w="9525">
                <a:noFill/>
                <a:miter lim="800000"/>
                <a:headEnd/>
                <a:tailEnd/>
              </a:ln>
              <a:effectLst/>
            </p:spPr>
            <p:txBody>
              <a:bodyPr>
                <a:spAutoFit/>
              </a:bodyPr>
              <a:lstStyle/>
              <a:p>
                <a:pPr algn="ctr">
                  <a:spcBef>
                    <a:spcPct val="50000"/>
                  </a:spcBef>
                </a:pPr>
                <a:r>
                  <a:rPr lang="da-DK" sz="2400" b="1"/>
                  <a:t>Recipe</a:t>
                </a:r>
                <a:endParaRPr lang="da-DK" sz="2400"/>
              </a:p>
              <a:p>
                <a:pPr algn="ctr">
                  <a:spcBef>
                    <a:spcPct val="50000"/>
                  </a:spcBef>
                </a:pPr>
                <a:r>
                  <a:rPr lang="da-DK"/>
                  <a:t>(re-ceptualisation)</a:t>
                </a:r>
                <a:r>
                  <a:rPr lang="da-DK" sz="1400"/>
                  <a:t> </a:t>
                </a:r>
              </a:p>
            </p:txBody>
          </p:sp>
          <p:sp>
            <p:nvSpPr>
              <p:cNvPr id="8207" name="Text Box 15"/>
              <p:cNvSpPr txBox="1">
                <a:spLocks noChangeArrowheads="1"/>
              </p:cNvSpPr>
              <p:nvPr/>
            </p:nvSpPr>
            <p:spPr bwMode="auto">
              <a:xfrm>
                <a:off x="2908" y="1816"/>
                <a:ext cx="1826" cy="548"/>
              </a:xfrm>
              <a:prstGeom prst="rect">
                <a:avLst/>
              </a:prstGeom>
              <a:noFill/>
              <a:ln w="9525">
                <a:noFill/>
                <a:miter lim="800000"/>
                <a:headEnd/>
                <a:tailEnd/>
              </a:ln>
              <a:effectLst/>
            </p:spPr>
            <p:txBody>
              <a:bodyPr>
                <a:spAutoFit/>
              </a:bodyPr>
              <a:lstStyle/>
              <a:p>
                <a:pPr algn="ctr">
                  <a:spcBef>
                    <a:spcPct val="50000"/>
                  </a:spcBef>
                </a:pPr>
                <a:r>
                  <a:rPr lang="da-DK" sz="2400" b="1"/>
                  <a:t>Concept</a:t>
                </a:r>
                <a:endParaRPr lang="da-DK" sz="2400"/>
              </a:p>
              <a:p>
                <a:pPr algn="ctr">
                  <a:spcBef>
                    <a:spcPct val="50000"/>
                  </a:spcBef>
                </a:pPr>
                <a:r>
                  <a:rPr lang="da-DK"/>
                  <a:t>(con-ceptualisation)</a:t>
                </a:r>
                <a:r>
                  <a:rPr lang="da-DK" sz="1400"/>
                  <a:t> </a:t>
                </a:r>
              </a:p>
            </p:txBody>
          </p:sp>
          <p:sp>
            <p:nvSpPr>
              <p:cNvPr id="8208" name="Line 16"/>
              <p:cNvSpPr>
                <a:spLocks noChangeShapeType="1"/>
              </p:cNvSpPr>
              <p:nvPr/>
            </p:nvSpPr>
            <p:spPr bwMode="auto">
              <a:xfrm>
                <a:off x="2018" y="1985"/>
                <a:ext cx="1225" cy="0"/>
              </a:xfrm>
              <a:prstGeom prst="line">
                <a:avLst/>
              </a:prstGeom>
              <a:noFill/>
              <a:ln w="19050">
                <a:solidFill>
                  <a:schemeClr val="tx1"/>
                </a:solidFill>
                <a:round/>
                <a:headEnd/>
                <a:tailEnd type="triangle" w="med" len="med"/>
              </a:ln>
              <a:effectLst/>
            </p:spPr>
            <p:txBody>
              <a:bodyPr/>
              <a:lstStyle/>
              <a:p>
                <a:endParaRPr lang="en-US"/>
              </a:p>
            </p:txBody>
          </p:sp>
          <p:sp>
            <p:nvSpPr>
              <p:cNvPr id="8210" name="Text Box 18"/>
              <p:cNvSpPr txBox="1">
                <a:spLocks noChangeArrowheads="1"/>
              </p:cNvSpPr>
              <p:nvPr/>
            </p:nvSpPr>
            <p:spPr bwMode="auto">
              <a:xfrm>
                <a:off x="481" y="2387"/>
                <a:ext cx="1531" cy="288"/>
              </a:xfrm>
              <a:prstGeom prst="rect">
                <a:avLst/>
              </a:prstGeom>
              <a:noFill/>
              <a:ln w="9525">
                <a:noFill/>
                <a:miter lim="800000"/>
                <a:headEnd/>
                <a:tailEnd/>
              </a:ln>
              <a:effectLst/>
            </p:spPr>
            <p:txBody>
              <a:bodyPr>
                <a:spAutoFit/>
              </a:bodyPr>
              <a:lstStyle/>
              <a:p>
                <a:pPr algn="ctr">
                  <a:spcBef>
                    <a:spcPct val="50000"/>
                  </a:spcBef>
                </a:pPr>
                <a:r>
                  <a:rPr lang="da-DK" sz="2400" b="1"/>
                  <a:t>Reproduction</a:t>
                </a:r>
                <a:r>
                  <a:rPr lang="da-DK"/>
                  <a:t> </a:t>
                </a:r>
              </a:p>
            </p:txBody>
          </p:sp>
          <p:sp>
            <p:nvSpPr>
              <p:cNvPr id="8211" name="Text Box 19"/>
              <p:cNvSpPr txBox="1">
                <a:spLocks noChangeArrowheads="1"/>
              </p:cNvSpPr>
              <p:nvPr/>
            </p:nvSpPr>
            <p:spPr bwMode="auto">
              <a:xfrm>
                <a:off x="3163" y="2396"/>
                <a:ext cx="1587" cy="288"/>
              </a:xfrm>
              <a:prstGeom prst="rect">
                <a:avLst/>
              </a:prstGeom>
              <a:noFill/>
              <a:ln w="9525">
                <a:noFill/>
                <a:miter lim="800000"/>
                <a:headEnd/>
                <a:tailEnd/>
              </a:ln>
              <a:effectLst/>
            </p:spPr>
            <p:txBody>
              <a:bodyPr>
                <a:spAutoFit/>
              </a:bodyPr>
              <a:lstStyle/>
              <a:p>
                <a:pPr algn="ctr">
                  <a:spcBef>
                    <a:spcPct val="50000"/>
                  </a:spcBef>
                </a:pPr>
                <a:r>
                  <a:rPr lang="da-DK" sz="2400" b="1"/>
                  <a:t>Production</a:t>
                </a:r>
                <a:r>
                  <a:rPr lang="da-DK"/>
                  <a:t> </a:t>
                </a:r>
              </a:p>
            </p:txBody>
          </p:sp>
          <p:sp>
            <p:nvSpPr>
              <p:cNvPr id="8212" name="Line 20"/>
              <p:cNvSpPr>
                <a:spLocks noChangeShapeType="1"/>
              </p:cNvSpPr>
              <p:nvPr/>
            </p:nvSpPr>
            <p:spPr bwMode="auto">
              <a:xfrm>
                <a:off x="2018" y="2549"/>
                <a:ext cx="1225" cy="0"/>
              </a:xfrm>
              <a:prstGeom prst="line">
                <a:avLst/>
              </a:prstGeom>
              <a:noFill/>
              <a:ln w="19050">
                <a:solidFill>
                  <a:schemeClr val="tx1"/>
                </a:solidFill>
                <a:round/>
                <a:headEnd/>
                <a:tailEnd type="triangle" w="med" len="med"/>
              </a:ln>
              <a:effectLst/>
            </p:spPr>
            <p:txBody>
              <a:bodyPr/>
              <a:lstStyle/>
              <a:p>
                <a:endParaRPr lang="en-US"/>
              </a:p>
            </p:txBody>
          </p:sp>
          <p:sp>
            <p:nvSpPr>
              <p:cNvPr id="8215" name="Text Box 23"/>
              <p:cNvSpPr txBox="1">
                <a:spLocks noChangeArrowheads="1"/>
              </p:cNvSpPr>
              <p:nvPr/>
            </p:nvSpPr>
            <p:spPr bwMode="auto">
              <a:xfrm>
                <a:off x="852" y="2820"/>
                <a:ext cx="1180" cy="288"/>
              </a:xfrm>
              <a:prstGeom prst="rect">
                <a:avLst/>
              </a:prstGeom>
              <a:noFill/>
              <a:ln w="9525">
                <a:noFill/>
                <a:miter lim="800000"/>
                <a:headEnd/>
                <a:tailEnd/>
              </a:ln>
              <a:effectLst/>
            </p:spPr>
            <p:txBody>
              <a:bodyPr>
                <a:spAutoFit/>
              </a:bodyPr>
              <a:lstStyle/>
              <a:p>
                <a:pPr algn="ctr">
                  <a:spcBef>
                    <a:spcPct val="50000"/>
                  </a:spcBef>
                </a:pPr>
                <a:r>
                  <a:rPr lang="da-DK" sz="2400" b="1"/>
                  <a:t>Imitation</a:t>
                </a:r>
                <a:r>
                  <a:rPr lang="da-DK"/>
                  <a:t> </a:t>
                </a:r>
              </a:p>
            </p:txBody>
          </p:sp>
          <p:sp>
            <p:nvSpPr>
              <p:cNvPr id="8216" name="Text Box 24"/>
              <p:cNvSpPr txBox="1">
                <a:spLocks noChangeArrowheads="1"/>
              </p:cNvSpPr>
              <p:nvPr/>
            </p:nvSpPr>
            <p:spPr bwMode="auto">
              <a:xfrm>
                <a:off x="3358" y="2812"/>
                <a:ext cx="1179" cy="288"/>
              </a:xfrm>
              <a:prstGeom prst="rect">
                <a:avLst/>
              </a:prstGeom>
              <a:noFill/>
              <a:ln w="9525">
                <a:noFill/>
                <a:miter lim="800000"/>
                <a:headEnd/>
                <a:tailEnd/>
              </a:ln>
              <a:effectLst/>
            </p:spPr>
            <p:txBody>
              <a:bodyPr>
                <a:spAutoFit/>
              </a:bodyPr>
              <a:lstStyle/>
              <a:p>
                <a:pPr algn="ctr">
                  <a:spcBef>
                    <a:spcPct val="50000"/>
                  </a:spcBef>
                </a:pPr>
                <a:r>
                  <a:rPr lang="da-DK" sz="2400" b="1"/>
                  <a:t>Innovation</a:t>
                </a:r>
                <a:r>
                  <a:rPr lang="da-DK"/>
                  <a:t> </a:t>
                </a:r>
              </a:p>
            </p:txBody>
          </p:sp>
          <p:sp>
            <p:nvSpPr>
              <p:cNvPr id="8217" name="Line 25"/>
              <p:cNvSpPr>
                <a:spLocks noChangeShapeType="1"/>
              </p:cNvSpPr>
              <p:nvPr/>
            </p:nvSpPr>
            <p:spPr bwMode="auto">
              <a:xfrm>
                <a:off x="2018" y="2957"/>
                <a:ext cx="1225" cy="0"/>
              </a:xfrm>
              <a:prstGeom prst="line">
                <a:avLst/>
              </a:prstGeom>
              <a:noFill/>
              <a:ln w="19050">
                <a:solidFill>
                  <a:schemeClr val="tx1"/>
                </a:solidFill>
                <a:round/>
                <a:headEnd/>
                <a:tailEnd type="triangle" w="med" len="med"/>
              </a:ln>
              <a:effectLst/>
            </p:spPr>
            <p:txBody>
              <a:bodyPr/>
              <a:lstStyle/>
              <a:p>
                <a:endParaRPr lang="en-US"/>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5C5431DF-3A38-41E0-A6DA-4268A67BD3E9}" type="slidenum">
              <a:rPr lang="da-DK"/>
              <a:pPr/>
              <a:t>17</a:t>
            </a:fld>
            <a:endParaRPr lang="da-DK"/>
          </a:p>
        </p:txBody>
      </p:sp>
      <p:grpSp>
        <p:nvGrpSpPr>
          <p:cNvPr id="10259" name="Group 1043"/>
          <p:cNvGrpSpPr>
            <a:grpSpLocks/>
          </p:cNvGrpSpPr>
          <p:nvPr/>
        </p:nvGrpSpPr>
        <p:grpSpPr bwMode="auto">
          <a:xfrm>
            <a:off x="407988" y="765175"/>
            <a:ext cx="8196262" cy="4606925"/>
            <a:chOff x="113" y="482"/>
            <a:chExt cx="5163" cy="2902"/>
          </a:xfrm>
        </p:grpSpPr>
        <p:sp>
          <p:nvSpPr>
            <p:cNvPr id="9221" name="Text Box 5"/>
            <p:cNvSpPr txBox="1">
              <a:spLocks noChangeArrowheads="1"/>
            </p:cNvSpPr>
            <p:nvPr/>
          </p:nvSpPr>
          <p:spPr bwMode="auto">
            <a:xfrm>
              <a:off x="476" y="482"/>
              <a:ext cx="2676" cy="327"/>
            </a:xfrm>
            <a:prstGeom prst="rect">
              <a:avLst/>
            </a:prstGeom>
            <a:noFill/>
            <a:ln w="9525">
              <a:noFill/>
              <a:miter lim="800000"/>
              <a:headEnd/>
              <a:tailEnd/>
            </a:ln>
            <a:effectLst/>
          </p:spPr>
          <p:txBody>
            <a:bodyPr>
              <a:spAutoFit/>
            </a:bodyPr>
            <a:lstStyle/>
            <a:p>
              <a:pPr>
                <a:spcBef>
                  <a:spcPct val="50000"/>
                </a:spcBef>
              </a:pPr>
              <a:r>
                <a:rPr lang="da-DK" sz="2800" b="1" i="1"/>
                <a:t>Philosophical shifts</a:t>
              </a:r>
            </a:p>
          </p:txBody>
        </p:sp>
        <p:sp>
          <p:nvSpPr>
            <p:cNvPr id="9222" name="Text Box 6"/>
            <p:cNvSpPr txBox="1">
              <a:spLocks noChangeArrowheads="1"/>
            </p:cNvSpPr>
            <p:nvPr/>
          </p:nvSpPr>
          <p:spPr bwMode="auto">
            <a:xfrm>
              <a:off x="799" y="1257"/>
              <a:ext cx="1497" cy="548"/>
            </a:xfrm>
            <a:prstGeom prst="rect">
              <a:avLst/>
            </a:prstGeom>
            <a:noFill/>
            <a:ln w="9525">
              <a:noFill/>
              <a:miter lim="800000"/>
              <a:headEnd/>
              <a:tailEnd/>
            </a:ln>
            <a:effectLst/>
          </p:spPr>
          <p:txBody>
            <a:bodyPr>
              <a:spAutoFit/>
            </a:bodyPr>
            <a:lstStyle/>
            <a:p>
              <a:pPr algn="ctr">
                <a:spcBef>
                  <a:spcPct val="50000"/>
                </a:spcBef>
              </a:pPr>
              <a:r>
                <a:rPr lang="da-DK" sz="2400" b="1"/>
                <a:t>Subject</a:t>
              </a:r>
              <a:endParaRPr lang="da-DK" sz="2400"/>
            </a:p>
            <a:p>
              <a:pPr algn="ctr">
                <a:spcBef>
                  <a:spcPct val="50000"/>
                </a:spcBef>
              </a:pPr>
              <a:r>
                <a:rPr lang="da-DK" b="1"/>
                <a:t>(Subject priority)</a:t>
              </a:r>
              <a:r>
                <a:rPr lang="da-DK"/>
                <a:t> </a:t>
              </a:r>
            </a:p>
          </p:txBody>
        </p:sp>
        <p:sp>
          <p:nvSpPr>
            <p:cNvPr id="9223" name="Text Box 7"/>
            <p:cNvSpPr txBox="1">
              <a:spLocks noChangeArrowheads="1"/>
            </p:cNvSpPr>
            <p:nvPr/>
          </p:nvSpPr>
          <p:spPr bwMode="auto">
            <a:xfrm>
              <a:off x="2947" y="1257"/>
              <a:ext cx="1657" cy="548"/>
            </a:xfrm>
            <a:prstGeom prst="rect">
              <a:avLst/>
            </a:prstGeom>
            <a:noFill/>
            <a:ln w="9525">
              <a:noFill/>
              <a:miter lim="800000"/>
              <a:headEnd/>
              <a:tailEnd/>
            </a:ln>
            <a:effectLst/>
          </p:spPr>
          <p:txBody>
            <a:bodyPr>
              <a:spAutoFit/>
            </a:bodyPr>
            <a:lstStyle/>
            <a:p>
              <a:pPr algn="ctr">
                <a:spcBef>
                  <a:spcPct val="50000"/>
                </a:spcBef>
              </a:pPr>
              <a:r>
                <a:rPr lang="da-DK" sz="2400" b="1"/>
                <a:t>Object</a:t>
              </a:r>
              <a:endParaRPr lang="da-DK" sz="2400"/>
            </a:p>
            <a:p>
              <a:pPr algn="ctr">
                <a:spcBef>
                  <a:spcPct val="50000"/>
                </a:spcBef>
              </a:pPr>
              <a:r>
                <a:rPr lang="da-DK" b="1"/>
                <a:t>(Object priority)</a:t>
              </a:r>
            </a:p>
          </p:txBody>
        </p:sp>
        <p:sp>
          <p:nvSpPr>
            <p:cNvPr id="9224" name="Line 8"/>
            <p:cNvSpPr>
              <a:spLocks noChangeShapeType="1"/>
            </p:cNvSpPr>
            <p:nvPr/>
          </p:nvSpPr>
          <p:spPr bwMode="auto">
            <a:xfrm>
              <a:off x="2018" y="1378"/>
              <a:ext cx="1225" cy="0"/>
            </a:xfrm>
            <a:prstGeom prst="line">
              <a:avLst/>
            </a:prstGeom>
            <a:noFill/>
            <a:ln w="19050">
              <a:solidFill>
                <a:schemeClr val="tx1"/>
              </a:solidFill>
              <a:round/>
              <a:headEnd/>
              <a:tailEnd type="triangle" w="med" len="med"/>
            </a:ln>
            <a:effectLst/>
          </p:spPr>
          <p:txBody>
            <a:bodyPr/>
            <a:lstStyle/>
            <a:p>
              <a:endParaRPr lang="en-US"/>
            </a:p>
          </p:txBody>
        </p:sp>
        <p:sp>
          <p:nvSpPr>
            <p:cNvPr id="9228" name="Text Box 12"/>
            <p:cNvSpPr txBox="1">
              <a:spLocks noChangeArrowheads="1"/>
            </p:cNvSpPr>
            <p:nvPr/>
          </p:nvSpPr>
          <p:spPr bwMode="auto">
            <a:xfrm>
              <a:off x="113" y="1986"/>
              <a:ext cx="1861" cy="548"/>
            </a:xfrm>
            <a:prstGeom prst="rect">
              <a:avLst/>
            </a:prstGeom>
            <a:noFill/>
            <a:ln w="9525">
              <a:noFill/>
              <a:miter lim="800000"/>
              <a:headEnd/>
              <a:tailEnd/>
            </a:ln>
            <a:effectLst/>
          </p:spPr>
          <p:txBody>
            <a:bodyPr>
              <a:spAutoFit/>
            </a:bodyPr>
            <a:lstStyle/>
            <a:p>
              <a:pPr algn="ctr">
                <a:spcBef>
                  <a:spcPct val="50000"/>
                </a:spcBef>
              </a:pPr>
              <a:r>
                <a:rPr lang="da-DK" sz="2400" b="1"/>
                <a:t>Subjectivity theory</a:t>
              </a:r>
              <a:r>
                <a:rPr lang="da-DK"/>
                <a:t> </a:t>
              </a:r>
            </a:p>
            <a:p>
              <a:pPr algn="ctr">
                <a:spcBef>
                  <a:spcPct val="50000"/>
                </a:spcBef>
              </a:pPr>
              <a:r>
                <a:rPr lang="da-DK" b="1"/>
                <a:t>(Subject philosophy)</a:t>
              </a:r>
            </a:p>
          </p:txBody>
        </p:sp>
        <p:sp>
          <p:nvSpPr>
            <p:cNvPr id="9229" name="Text Box 13"/>
            <p:cNvSpPr txBox="1">
              <a:spLocks noChangeArrowheads="1"/>
            </p:cNvSpPr>
            <p:nvPr/>
          </p:nvSpPr>
          <p:spPr bwMode="auto">
            <a:xfrm>
              <a:off x="3313" y="1947"/>
              <a:ext cx="1963" cy="548"/>
            </a:xfrm>
            <a:prstGeom prst="rect">
              <a:avLst/>
            </a:prstGeom>
            <a:noFill/>
            <a:ln w="9525">
              <a:noFill/>
              <a:miter lim="800000"/>
              <a:headEnd/>
              <a:tailEnd/>
            </a:ln>
            <a:effectLst/>
          </p:spPr>
          <p:txBody>
            <a:bodyPr>
              <a:spAutoFit/>
            </a:bodyPr>
            <a:lstStyle/>
            <a:p>
              <a:pPr algn="ctr">
                <a:spcBef>
                  <a:spcPct val="50000"/>
                </a:spcBef>
              </a:pPr>
              <a:r>
                <a:rPr lang="da-DK" sz="2400" b="1"/>
                <a:t>Objectivity theory</a:t>
              </a:r>
              <a:r>
                <a:rPr lang="da-DK"/>
                <a:t> </a:t>
              </a:r>
            </a:p>
            <a:p>
              <a:pPr algn="ctr">
                <a:spcBef>
                  <a:spcPct val="50000"/>
                </a:spcBef>
              </a:pPr>
              <a:r>
                <a:rPr lang="da-DK" b="1"/>
                <a:t>(Object philosophy)</a:t>
              </a:r>
            </a:p>
          </p:txBody>
        </p:sp>
        <p:sp>
          <p:nvSpPr>
            <p:cNvPr id="9230" name="Line 14"/>
            <p:cNvSpPr>
              <a:spLocks noChangeShapeType="1"/>
            </p:cNvSpPr>
            <p:nvPr/>
          </p:nvSpPr>
          <p:spPr bwMode="auto">
            <a:xfrm>
              <a:off x="2018" y="2107"/>
              <a:ext cx="1225" cy="0"/>
            </a:xfrm>
            <a:prstGeom prst="line">
              <a:avLst/>
            </a:prstGeom>
            <a:noFill/>
            <a:ln w="19050">
              <a:solidFill>
                <a:schemeClr val="tx1"/>
              </a:solidFill>
              <a:round/>
              <a:headEnd/>
              <a:tailEnd type="triangle" w="med" len="med"/>
            </a:ln>
            <a:effectLst/>
          </p:spPr>
          <p:txBody>
            <a:bodyPr/>
            <a:lstStyle/>
            <a:p>
              <a:endParaRPr lang="en-US"/>
            </a:p>
          </p:txBody>
        </p:sp>
        <p:sp>
          <p:nvSpPr>
            <p:cNvPr id="9234" name="Text Box 18"/>
            <p:cNvSpPr txBox="1">
              <a:spLocks noChangeArrowheads="1"/>
            </p:cNvSpPr>
            <p:nvPr/>
          </p:nvSpPr>
          <p:spPr bwMode="auto">
            <a:xfrm>
              <a:off x="884" y="2750"/>
              <a:ext cx="1180" cy="634"/>
            </a:xfrm>
            <a:prstGeom prst="rect">
              <a:avLst/>
            </a:prstGeom>
            <a:noFill/>
            <a:ln w="9525">
              <a:noFill/>
              <a:miter lim="800000"/>
              <a:headEnd/>
              <a:tailEnd/>
            </a:ln>
            <a:effectLst/>
          </p:spPr>
          <p:txBody>
            <a:bodyPr>
              <a:spAutoFit/>
            </a:bodyPr>
            <a:lstStyle/>
            <a:p>
              <a:pPr algn="ctr">
                <a:spcBef>
                  <a:spcPct val="50000"/>
                </a:spcBef>
              </a:pPr>
              <a:r>
                <a:rPr lang="da-DK" sz="2400" b="1"/>
                <a:t>Self-ness</a:t>
              </a:r>
              <a:r>
                <a:rPr lang="da-DK"/>
                <a:t> </a:t>
              </a:r>
            </a:p>
            <a:p>
              <a:pPr algn="ctr"/>
              <a:r>
                <a:rPr lang="da-DK" b="1"/>
                <a:t>Identity</a:t>
              </a:r>
            </a:p>
            <a:p>
              <a:pPr algn="ctr"/>
              <a:r>
                <a:rPr lang="da-DK" b="1"/>
                <a:t>Continuity</a:t>
              </a:r>
            </a:p>
          </p:txBody>
        </p:sp>
        <p:sp>
          <p:nvSpPr>
            <p:cNvPr id="9235" name="Text Box 19"/>
            <p:cNvSpPr txBox="1">
              <a:spLocks noChangeArrowheads="1"/>
            </p:cNvSpPr>
            <p:nvPr/>
          </p:nvSpPr>
          <p:spPr bwMode="auto">
            <a:xfrm>
              <a:off x="3411" y="2728"/>
              <a:ext cx="1179" cy="634"/>
            </a:xfrm>
            <a:prstGeom prst="rect">
              <a:avLst/>
            </a:prstGeom>
            <a:noFill/>
            <a:ln w="9525">
              <a:noFill/>
              <a:miter lim="800000"/>
              <a:headEnd/>
              <a:tailEnd/>
            </a:ln>
            <a:effectLst/>
          </p:spPr>
          <p:txBody>
            <a:bodyPr>
              <a:spAutoFit/>
            </a:bodyPr>
            <a:lstStyle/>
            <a:p>
              <a:pPr algn="ctr"/>
              <a:r>
                <a:rPr lang="da-DK" sz="2400" b="1"/>
                <a:t>Other-ness</a:t>
              </a:r>
            </a:p>
            <a:p>
              <a:pPr algn="ctr"/>
              <a:r>
                <a:rPr lang="da-DK" b="1"/>
                <a:t>Non-identity</a:t>
              </a:r>
            </a:p>
            <a:p>
              <a:pPr algn="ctr"/>
              <a:r>
                <a:rPr lang="da-DK" b="1"/>
                <a:t>Break</a:t>
              </a:r>
            </a:p>
          </p:txBody>
        </p:sp>
        <p:sp>
          <p:nvSpPr>
            <p:cNvPr id="9236" name="Line 20"/>
            <p:cNvSpPr>
              <a:spLocks noChangeShapeType="1"/>
            </p:cNvSpPr>
            <p:nvPr/>
          </p:nvSpPr>
          <p:spPr bwMode="auto">
            <a:xfrm>
              <a:off x="2018" y="2871"/>
              <a:ext cx="1225" cy="0"/>
            </a:xfrm>
            <a:prstGeom prst="line">
              <a:avLst/>
            </a:prstGeom>
            <a:noFill/>
            <a:ln w="19050">
              <a:solidFill>
                <a:schemeClr val="tx1"/>
              </a:solidFill>
              <a:round/>
              <a:headEnd/>
              <a:tailEnd type="triangle" w="med" len="med"/>
            </a:ln>
            <a:effectLst/>
          </p:spPr>
          <p:txBody>
            <a:bodyP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9F3B5B3-D2ED-4FF0-BC67-A99A3286D3EA}" type="slidenum">
              <a:rPr lang="da-DK"/>
              <a:pPr/>
              <a:t>18</a:t>
            </a:fld>
            <a:endParaRPr lang="da-DK"/>
          </a:p>
        </p:txBody>
      </p:sp>
      <p:pic>
        <p:nvPicPr>
          <p:cNvPr id="59396" name="Picture 4" descr="Magritte - reproduktion forbudt 1937"/>
          <p:cNvPicPr>
            <a:picLocks noChangeAspect="1" noChangeArrowheads="1"/>
          </p:cNvPicPr>
          <p:nvPr/>
        </p:nvPicPr>
        <p:blipFill>
          <a:blip r:embed="rId2"/>
          <a:srcRect/>
          <a:stretch>
            <a:fillRect/>
          </a:stretch>
        </p:blipFill>
        <p:spPr bwMode="auto">
          <a:xfrm>
            <a:off x="2268538" y="692150"/>
            <a:ext cx="4130675" cy="51117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fld id="{49A0574A-536F-4597-B1E2-CF04E4CDD8E8}" type="slidenum">
              <a:rPr lang="da-DK"/>
              <a:pPr/>
              <a:t>19</a:t>
            </a:fld>
            <a:endParaRPr lang="da-DK"/>
          </a:p>
        </p:txBody>
      </p:sp>
      <p:grpSp>
        <p:nvGrpSpPr>
          <p:cNvPr id="8224" name="Group 32"/>
          <p:cNvGrpSpPr>
            <a:grpSpLocks/>
          </p:cNvGrpSpPr>
          <p:nvPr/>
        </p:nvGrpSpPr>
        <p:grpSpPr bwMode="auto">
          <a:xfrm>
            <a:off x="395288" y="476250"/>
            <a:ext cx="8286750" cy="4897438"/>
            <a:chOff x="249" y="300"/>
            <a:chExt cx="5220" cy="3085"/>
          </a:xfrm>
        </p:grpSpPr>
        <p:sp>
          <p:nvSpPr>
            <p:cNvPr id="7188" name="Text Box 20"/>
            <p:cNvSpPr txBox="1">
              <a:spLocks noChangeArrowheads="1"/>
            </p:cNvSpPr>
            <p:nvPr/>
          </p:nvSpPr>
          <p:spPr bwMode="auto">
            <a:xfrm>
              <a:off x="522" y="300"/>
              <a:ext cx="3356" cy="327"/>
            </a:xfrm>
            <a:prstGeom prst="rect">
              <a:avLst/>
            </a:prstGeom>
            <a:noFill/>
            <a:ln w="9525">
              <a:noFill/>
              <a:miter lim="800000"/>
              <a:headEnd/>
              <a:tailEnd/>
            </a:ln>
            <a:effectLst/>
          </p:spPr>
          <p:txBody>
            <a:bodyPr>
              <a:spAutoFit/>
            </a:bodyPr>
            <a:lstStyle/>
            <a:p>
              <a:pPr>
                <a:spcBef>
                  <a:spcPct val="50000"/>
                </a:spcBef>
              </a:pPr>
              <a:r>
                <a:rPr lang="da-DK" sz="2800" b="1" i="1"/>
                <a:t>Applied skills – an example</a:t>
              </a:r>
            </a:p>
          </p:txBody>
        </p:sp>
        <p:grpSp>
          <p:nvGrpSpPr>
            <p:cNvPr id="8223" name="Group 31"/>
            <p:cNvGrpSpPr>
              <a:grpSpLocks/>
            </p:cNvGrpSpPr>
            <p:nvPr/>
          </p:nvGrpSpPr>
          <p:grpSpPr bwMode="auto">
            <a:xfrm>
              <a:off x="249" y="1427"/>
              <a:ext cx="5220" cy="1958"/>
              <a:chOff x="427" y="1000"/>
              <a:chExt cx="5220" cy="1958"/>
            </a:xfrm>
          </p:grpSpPr>
          <p:sp>
            <p:nvSpPr>
              <p:cNvPr id="7183" name="Text Box 15"/>
              <p:cNvSpPr txBox="1">
                <a:spLocks noChangeArrowheads="1"/>
              </p:cNvSpPr>
              <p:nvPr/>
            </p:nvSpPr>
            <p:spPr bwMode="auto">
              <a:xfrm>
                <a:off x="1994" y="1818"/>
                <a:ext cx="1542" cy="288"/>
              </a:xfrm>
              <a:prstGeom prst="rect">
                <a:avLst/>
              </a:prstGeom>
              <a:noFill/>
              <a:ln w="9525">
                <a:noFill/>
                <a:miter lim="800000"/>
                <a:headEnd/>
                <a:tailEnd/>
              </a:ln>
              <a:effectLst/>
            </p:spPr>
            <p:txBody>
              <a:bodyPr>
                <a:spAutoFit/>
              </a:bodyPr>
              <a:lstStyle/>
              <a:p>
                <a:pPr algn="ctr">
                  <a:spcBef>
                    <a:spcPct val="50000"/>
                  </a:spcBef>
                </a:pPr>
                <a:r>
                  <a:rPr lang="da-DK" sz="2400" b="1">
                    <a:solidFill>
                      <a:srgbClr val="CC3300"/>
                    </a:solidFill>
                  </a:rPr>
                  <a:t>Transformation</a:t>
                </a:r>
                <a:r>
                  <a:rPr lang="da-DK">
                    <a:solidFill>
                      <a:srgbClr val="CC3300"/>
                    </a:solidFill>
                  </a:rPr>
                  <a:t> </a:t>
                </a:r>
              </a:p>
            </p:txBody>
          </p:sp>
          <p:sp>
            <p:nvSpPr>
              <p:cNvPr id="7184" name="Text Box 16"/>
              <p:cNvSpPr txBox="1">
                <a:spLocks noChangeArrowheads="1"/>
              </p:cNvSpPr>
              <p:nvPr/>
            </p:nvSpPr>
            <p:spPr bwMode="auto">
              <a:xfrm>
                <a:off x="427" y="1847"/>
                <a:ext cx="1815" cy="480"/>
              </a:xfrm>
              <a:prstGeom prst="rect">
                <a:avLst/>
              </a:prstGeom>
              <a:noFill/>
              <a:ln w="9525">
                <a:noFill/>
                <a:miter lim="800000"/>
                <a:headEnd/>
                <a:tailEnd/>
              </a:ln>
              <a:effectLst/>
            </p:spPr>
            <p:txBody>
              <a:bodyPr>
                <a:spAutoFit/>
              </a:bodyPr>
              <a:lstStyle/>
              <a:p>
                <a:pPr algn="ctr"/>
                <a:r>
                  <a:rPr lang="da-DK" sz="2400" b="1"/>
                  <a:t>Text</a:t>
                </a:r>
                <a:r>
                  <a:rPr lang="da-DK"/>
                  <a:t> </a:t>
                </a:r>
                <a:endParaRPr lang="da-DK" b="1"/>
              </a:p>
              <a:p>
                <a:pPr algn="ctr"/>
                <a:r>
                  <a:rPr lang="da-DK" sz="2000" i="1"/>
                  <a:t>What is mathematics?</a:t>
                </a:r>
                <a:r>
                  <a:rPr lang="da-DK"/>
                  <a:t> </a:t>
                </a:r>
              </a:p>
            </p:txBody>
          </p:sp>
          <p:sp>
            <p:nvSpPr>
              <p:cNvPr id="7185" name="Text Box 17"/>
              <p:cNvSpPr txBox="1">
                <a:spLocks noChangeArrowheads="1"/>
              </p:cNvSpPr>
              <p:nvPr/>
            </p:nvSpPr>
            <p:spPr bwMode="auto">
              <a:xfrm>
                <a:off x="1405" y="1000"/>
                <a:ext cx="2668" cy="480"/>
              </a:xfrm>
              <a:prstGeom prst="rect">
                <a:avLst/>
              </a:prstGeom>
              <a:noFill/>
              <a:ln w="9525">
                <a:noFill/>
                <a:miter lim="800000"/>
                <a:headEnd/>
                <a:tailEnd/>
              </a:ln>
              <a:effectLst/>
            </p:spPr>
            <p:txBody>
              <a:bodyPr>
                <a:spAutoFit/>
              </a:bodyPr>
              <a:lstStyle/>
              <a:p>
                <a:pPr algn="ctr"/>
                <a:r>
                  <a:rPr lang="da-DK" sz="2400" b="1" i="1"/>
                  <a:t>Theory</a:t>
                </a:r>
                <a:endParaRPr lang="da-DK" sz="2400" i="1"/>
              </a:p>
              <a:p>
                <a:pPr algn="ctr"/>
                <a:r>
                  <a:rPr lang="da-DK" sz="2000" i="1"/>
                  <a:t>What is mathematical knowledge?</a:t>
                </a:r>
              </a:p>
            </p:txBody>
          </p:sp>
          <p:sp>
            <p:nvSpPr>
              <p:cNvPr id="7186" name="Text Box 18"/>
              <p:cNvSpPr txBox="1">
                <a:spLocks noChangeArrowheads="1"/>
              </p:cNvSpPr>
              <p:nvPr/>
            </p:nvSpPr>
            <p:spPr bwMode="auto">
              <a:xfrm>
                <a:off x="2970" y="1842"/>
                <a:ext cx="2677" cy="480"/>
              </a:xfrm>
              <a:prstGeom prst="rect">
                <a:avLst/>
              </a:prstGeom>
              <a:noFill/>
              <a:ln w="9525">
                <a:noFill/>
                <a:miter lim="800000"/>
                <a:headEnd/>
                <a:tailEnd/>
              </a:ln>
              <a:effectLst/>
            </p:spPr>
            <p:txBody>
              <a:bodyPr>
                <a:spAutoFit/>
              </a:bodyPr>
              <a:lstStyle/>
              <a:p>
                <a:pPr algn="ctr"/>
                <a:r>
                  <a:rPr lang="da-DK" sz="2400" b="1"/>
                  <a:t>Context</a:t>
                </a:r>
                <a:r>
                  <a:rPr lang="da-DK"/>
                  <a:t> </a:t>
                </a:r>
                <a:endParaRPr lang="da-DK" b="1" i="1"/>
              </a:p>
              <a:p>
                <a:pPr algn="ctr"/>
                <a:r>
                  <a:rPr lang="en-US" sz="2000" i="1"/>
                  <a:t>What can mathematics be used for?</a:t>
                </a:r>
                <a:r>
                  <a:rPr lang="en-US"/>
                  <a:t> </a:t>
                </a:r>
                <a:endParaRPr lang="da-DK"/>
              </a:p>
            </p:txBody>
          </p:sp>
          <p:sp>
            <p:nvSpPr>
              <p:cNvPr id="7187" name="Text Box 19"/>
              <p:cNvSpPr txBox="1">
                <a:spLocks noChangeArrowheads="1"/>
              </p:cNvSpPr>
              <p:nvPr/>
            </p:nvSpPr>
            <p:spPr bwMode="auto">
              <a:xfrm>
                <a:off x="1638" y="2478"/>
                <a:ext cx="2204" cy="480"/>
              </a:xfrm>
              <a:prstGeom prst="rect">
                <a:avLst/>
              </a:prstGeom>
              <a:noFill/>
              <a:ln w="9525">
                <a:noFill/>
                <a:miter lim="800000"/>
                <a:headEnd/>
                <a:tailEnd/>
              </a:ln>
              <a:effectLst/>
            </p:spPr>
            <p:txBody>
              <a:bodyPr>
                <a:spAutoFit/>
              </a:bodyPr>
              <a:lstStyle/>
              <a:p>
                <a:pPr algn="ctr"/>
                <a:r>
                  <a:rPr lang="da-DK" sz="2400" b="1" i="1"/>
                  <a:t>Practice</a:t>
                </a:r>
                <a:endParaRPr lang="da-DK" sz="2400" i="1"/>
              </a:p>
              <a:p>
                <a:pPr algn="ctr"/>
                <a:r>
                  <a:rPr lang="da-DK" sz="2000" i="1"/>
                  <a:t>What is mathematical ability?</a:t>
                </a:r>
              </a:p>
            </p:txBody>
          </p:sp>
          <p:sp>
            <p:nvSpPr>
              <p:cNvPr id="7189" name="Line 21"/>
              <p:cNvSpPr>
                <a:spLocks noChangeShapeType="1"/>
              </p:cNvSpPr>
              <p:nvPr/>
            </p:nvSpPr>
            <p:spPr bwMode="auto">
              <a:xfrm>
                <a:off x="2744" y="2069"/>
                <a:ext cx="0" cy="318"/>
              </a:xfrm>
              <a:prstGeom prst="line">
                <a:avLst/>
              </a:prstGeom>
              <a:noFill/>
              <a:ln w="9525">
                <a:solidFill>
                  <a:schemeClr val="tx1"/>
                </a:solidFill>
                <a:round/>
                <a:headEnd/>
                <a:tailEnd/>
              </a:ln>
              <a:effectLst/>
            </p:spPr>
            <p:txBody>
              <a:bodyPr/>
              <a:lstStyle/>
              <a:p>
                <a:endParaRPr lang="en-US"/>
              </a:p>
            </p:txBody>
          </p:sp>
          <p:sp>
            <p:nvSpPr>
              <p:cNvPr id="7190" name="Line 22"/>
              <p:cNvSpPr>
                <a:spLocks noChangeShapeType="1"/>
              </p:cNvSpPr>
              <p:nvPr/>
            </p:nvSpPr>
            <p:spPr bwMode="auto">
              <a:xfrm>
                <a:off x="2744" y="1525"/>
                <a:ext cx="0" cy="318"/>
              </a:xfrm>
              <a:prstGeom prst="line">
                <a:avLst/>
              </a:prstGeom>
              <a:noFill/>
              <a:ln w="9525">
                <a:solidFill>
                  <a:schemeClr val="tx1"/>
                </a:solidFill>
                <a:round/>
                <a:headEnd/>
                <a:tailEnd/>
              </a:ln>
              <a:effectLst/>
            </p:spPr>
            <p:txBody>
              <a:bodyPr/>
              <a:lstStyle/>
              <a:p>
                <a:endParaRPr lang="en-US"/>
              </a:p>
            </p:txBody>
          </p:sp>
          <p:sp>
            <p:nvSpPr>
              <p:cNvPr id="7191" name="Line 23"/>
              <p:cNvSpPr>
                <a:spLocks noChangeShapeType="1"/>
              </p:cNvSpPr>
              <p:nvPr/>
            </p:nvSpPr>
            <p:spPr bwMode="auto">
              <a:xfrm flipH="1">
                <a:off x="1610" y="1979"/>
                <a:ext cx="364" cy="0"/>
              </a:xfrm>
              <a:prstGeom prst="line">
                <a:avLst/>
              </a:prstGeom>
              <a:noFill/>
              <a:ln w="9525">
                <a:solidFill>
                  <a:schemeClr val="tx1"/>
                </a:solidFill>
                <a:round/>
                <a:headEnd/>
                <a:tailEnd/>
              </a:ln>
              <a:effectLst/>
            </p:spPr>
            <p:txBody>
              <a:bodyPr/>
              <a:lstStyle/>
              <a:p>
                <a:endParaRPr lang="en-US"/>
              </a:p>
            </p:txBody>
          </p:sp>
          <p:sp>
            <p:nvSpPr>
              <p:cNvPr id="7192" name="Line 24"/>
              <p:cNvSpPr>
                <a:spLocks noChangeShapeType="1"/>
              </p:cNvSpPr>
              <p:nvPr/>
            </p:nvSpPr>
            <p:spPr bwMode="auto">
              <a:xfrm flipH="1">
                <a:off x="3539" y="1979"/>
                <a:ext cx="363" cy="0"/>
              </a:xfrm>
              <a:prstGeom prst="line">
                <a:avLst/>
              </a:prstGeom>
              <a:noFill/>
              <a:ln w="9525">
                <a:solidFill>
                  <a:schemeClr val="tx1"/>
                </a:solidFill>
                <a:round/>
                <a:headEnd/>
                <a:tailEnd/>
              </a:ln>
              <a:effectLst/>
            </p:spPr>
            <p:txBody>
              <a:bodyPr/>
              <a:lstStyle/>
              <a:p>
                <a:endParaRPr lang="en-US"/>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8F3600F0-3C94-499F-A1D3-15F353EE3D1B}" type="slidenum">
              <a:rPr lang="da-DK"/>
              <a:pPr/>
              <a:t>2</a:t>
            </a:fld>
            <a:endParaRPr lang="da-DK"/>
          </a:p>
        </p:txBody>
      </p:sp>
      <p:grpSp>
        <p:nvGrpSpPr>
          <p:cNvPr id="4102" name="Group 1030"/>
          <p:cNvGrpSpPr>
            <a:grpSpLocks/>
          </p:cNvGrpSpPr>
          <p:nvPr/>
        </p:nvGrpSpPr>
        <p:grpSpPr bwMode="auto">
          <a:xfrm>
            <a:off x="539750" y="422275"/>
            <a:ext cx="8604250" cy="6435725"/>
            <a:chOff x="340" y="266"/>
            <a:chExt cx="5420" cy="4054"/>
          </a:xfrm>
        </p:grpSpPr>
        <p:sp>
          <p:nvSpPr>
            <p:cNvPr id="2052" name="Rectangle 4"/>
            <p:cNvSpPr>
              <a:spLocks noChangeArrowheads="1"/>
            </p:cNvSpPr>
            <p:nvPr/>
          </p:nvSpPr>
          <p:spPr bwMode="auto">
            <a:xfrm>
              <a:off x="340" y="266"/>
              <a:ext cx="4261" cy="3391"/>
            </a:xfrm>
            <a:prstGeom prst="rect">
              <a:avLst/>
            </a:prstGeom>
            <a:noFill/>
            <a:ln w="9525">
              <a:noFill/>
              <a:miter lim="800000"/>
              <a:headEnd/>
              <a:tailEnd/>
            </a:ln>
            <a:effectLst/>
          </p:spPr>
          <p:txBody>
            <a:bodyPr wrap="none" bIns="0" anchor="ctr">
              <a:spAutoFit/>
            </a:bodyPr>
            <a:lstStyle/>
            <a:p>
              <a:pPr algn="ctr"/>
              <a:r>
                <a:rPr lang="da-DK" sz="3200" b="1" i="1"/>
                <a:t>Centre for pedagogical innovation</a:t>
              </a:r>
              <a:endParaRPr lang="da-DK" sz="3200"/>
            </a:p>
            <a:p>
              <a:pPr algn="ctr"/>
              <a:r>
                <a:rPr lang="da-DK" sz="3200" b="1" i="1"/>
                <a:t>&amp;</a:t>
              </a:r>
              <a:endParaRPr lang="da-DK" sz="3200"/>
            </a:p>
            <a:p>
              <a:pPr algn="ctr"/>
              <a:r>
                <a:rPr lang="da-DK" sz="3200" b="1" i="1"/>
                <a:t>didactic entrepreneurship</a:t>
              </a:r>
              <a:endParaRPr lang="da-DK" sz="3200"/>
            </a:p>
            <a:p>
              <a:pPr algn="ctr"/>
              <a:endParaRPr lang="da-DK" b="1"/>
            </a:p>
            <a:p>
              <a:pPr algn="ctr"/>
              <a:r>
                <a:rPr lang="da-DK" b="1"/>
                <a:t>www.c-pi.dk</a:t>
              </a:r>
              <a:endParaRPr lang="da-DK"/>
            </a:p>
            <a:p>
              <a:pPr algn="ctr"/>
              <a:endParaRPr lang="da-DK" b="1" i="1"/>
            </a:p>
            <a:p>
              <a:pPr algn="ctr"/>
              <a:endParaRPr lang="da-DK" b="1" i="1"/>
            </a:p>
            <a:p>
              <a:pPr algn="ctr"/>
              <a:endParaRPr lang="da-DK" b="1" i="1"/>
            </a:p>
            <a:p>
              <a:pPr algn="ctr"/>
              <a:endParaRPr lang="da-DK" b="1" i="1"/>
            </a:p>
            <a:p>
              <a:pPr algn="ctr"/>
              <a:endParaRPr lang="da-DK" b="1" i="1"/>
            </a:p>
            <a:p>
              <a:pPr algn="ctr"/>
              <a:endParaRPr lang="da-DK" b="1" i="1"/>
            </a:p>
            <a:p>
              <a:pPr algn="ctr"/>
              <a:endParaRPr lang="da-DK" b="1" i="1"/>
            </a:p>
            <a:p>
              <a:pPr algn="ctr"/>
              <a:endParaRPr lang="da-DK" b="1" i="1"/>
            </a:p>
            <a:p>
              <a:pPr algn="ctr"/>
              <a:endParaRPr lang="da-DK" b="1" i="1"/>
            </a:p>
            <a:p>
              <a:pPr algn="ctr"/>
              <a:r>
                <a:rPr lang="da-DK" sz="2000" b="1" i="1"/>
                <a:t>Ebbe Kromann &amp; Lasse Skånstrøm</a:t>
              </a:r>
              <a:endParaRPr lang="da-DK" sz="2000"/>
            </a:p>
            <a:p>
              <a:pPr algn="ctr"/>
              <a:r>
                <a:rPr lang="da-DK" b="1" i="1"/>
                <a:t>Frederiksberg Seminarium</a:t>
              </a:r>
              <a:endParaRPr lang="da-DK" i="1"/>
            </a:p>
            <a:p>
              <a:pPr algn="ctr"/>
              <a:r>
                <a:rPr lang="da-DK" b="1" i="1"/>
                <a:t>Copenhagen City College</a:t>
              </a:r>
            </a:p>
          </p:txBody>
        </p:sp>
        <p:pic>
          <p:nvPicPr>
            <p:cNvPr id="2053" name="Picture 5"/>
            <p:cNvPicPr>
              <a:picLocks noChangeAspect="1" noChangeArrowheads="1"/>
            </p:cNvPicPr>
            <p:nvPr/>
          </p:nvPicPr>
          <p:blipFill>
            <a:blip r:embed="rId3"/>
            <a:srcRect/>
            <a:stretch>
              <a:fillRect/>
            </a:stretch>
          </p:blipFill>
          <p:spPr bwMode="auto">
            <a:xfrm>
              <a:off x="4576" y="663"/>
              <a:ext cx="1184" cy="3657"/>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fld id="{03B3B2C5-6E1A-489A-9BF2-331078C2F29F}" type="slidenum">
              <a:rPr lang="da-DK"/>
              <a:pPr/>
              <a:t>20</a:t>
            </a:fld>
            <a:endParaRPr lang="da-DK"/>
          </a:p>
        </p:txBody>
      </p:sp>
      <p:grpSp>
        <p:nvGrpSpPr>
          <p:cNvPr id="24582" name="Group 6"/>
          <p:cNvGrpSpPr>
            <a:grpSpLocks/>
          </p:cNvGrpSpPr>
          <p:nvPr/>
        </p:nvGrpSpPr>
        <p:grpSpPr bwMode="auto">
          <a:xfrm>
            <a:off x="684213" y="476250"/>
            <a:ext cx="7416800" cy="4608513"/>
            <a:chOff x="431" y="300"/>
            <a:chExt cx="4672" cy="2903"/>
          </a:xfrm>
        </p:grpSpPr>
        <p:sp>
          <p:nvSpPr>
            <p:cNvPr id="6153" name="Text Box 9"/>
            <p:cNvSpPr txBox="1">
              <a:spLocks noChangeArrowheads="1"/>
            </p:cNvSpPr>
            <p:nvPr/>
          </p:nvSpPr>
          <p:spPr bwMode="auto">
            <a:xfrm>
              <a:off x="431" y="300"/>
              <a:ext cx="2540" cy="327"/>
            </a:xfrm>
            <a:prstGeom prst="rect">
              <a:avLst/>
            </a:prstGeom>
            <a:noFill/>
            <a:ln w="9525">
              <a:noFill/>
              <a:miter lim="800000"/>
              <a:headEnd/>
              <a:tailEnd/>
            </a:ln>
            <a:effectLst/>
          </p:spPr>
          <p:txBody>
            <a:bodyPr>
              <a:spAutoFit/>
            </a:bodyPr>
            <a:lstStyle/>
            <a:p>
              <a:pPr>
                <a:spcBef>
                  <a:spcPct val="50000"/>
                </a:spcBef>
              </a:pPr>
              <a:r>
                <a:rPr lang="da-DK" sz="2800" b="1" i="1"/>
                <a:t>A pedagogical model</a:t>
              </a:r>
            </a:p>
          </p:txBody>
        </p:sp>
        <p:grpSp>
          <p:nvGrpSpPr>
            <p:cNvPr id="24581" name="Group 5"/>
            <p:cNvGrpSpPr>
              <a:grpSpLocks/>
            </p:cNvGrpSpPr>
            <p:nvPr/>
          </p:nvGrpSpPr>
          <p:grpSpPr bwMode="auto">
            <a:xfrm>
              <a:off x="681" y="1253"/>
              <a:ext cx="4422" cy="1950"/>
              <a:chOff x="545" y="1026"/>
              <a:chExt cx="4422" cy="1950"/>
            </a:xfrm>
          </p:grpSpPr>
          <p:sp>
            <p:nvSpPr>
              <p:cNvPr id="6148" name="Text Box 4"/>
              <p:cNvSpPr txBox="1">
                <a:spLocks noChangeArrowheads="1"/>
              </p:cNvSpPr>
              <p:nvPr/>
            </p:nvSpPr>
            <p:spPr bwMode="auto">
              <a:xfrm>
                <a:off x="1905" y="1826"/>
                <a:ext cx="1543" cy="288"/>
              </a:xfrm>
              <a:prstGeom prst="rect">
                <a:avLst/>
              </a:prstGeom>
              <a:noFill/>
              <a:ln w="9525">
                <a:noFill/>
                <a:miter lim="800000"/>
                <a:headEnd/>
                <a:tailEnd/>
              </a:ln>
              <a:effectLst/>
            </p:spPr>
            <p:txBody>
              <a:bodyPr>
                <a:spAutoFit/>
              </a:bodyPr>
              <a:lstStyle/>
              <a:p>
                <a:pPr algn="ctr">
                  <a:spcBef>
                    <a:spcPct val="50000"/>
                  </a:spcBef>
                </a:pPr>
                <a:r>
                  <a:rPr lang="da-DK" sz="2400" b="1">
                    <a:solidFill>
                      <a:srgbClr val="CC3300"/>
                    </a:solidFill>
                  </a:rPr>
                  <a:t>Transformation</a:t>
                </a:r>
                <a:r>
                  <a:rPr lang="da-DK">
                    <a:solidFill>
                      <a:srgbClr val="CC3300"/>
                    </a:solidFill>
                  </a:rPr>
                  <a:t> </a:t>
                </a:r>
              </a:p>
            </p:txBody>
          </p:sp>
          <p:sp>
            <p:nvSpPr>
              <p:cNvPr id="6149" name="Text Box 5"/>
              <p:cNvSpPr txBox="1">
                <a:spLocks noChangeArrowheads="1"/>
              </p:cNvSpPr>
              <p:nvPr/>
            </p:nvSpPr>
            <p:spPr bwMode="auto">
              <a:xfrm>
                <a:off x="545" y="1847"/>
                <a:ext cx="1270" cy="480"/>
              </a:xfrm>
              <a:prstGeom prst="rect">
                <a:avLst/>
              </a:prstGeom>
              <a:noFill/>
              <a:ln w="9525">
                <a:noFill/>
                <a:miter lim="800000"/>
                <a:headEnd/>
                <a:tailEnd/>
              </a:ln>
              <a:effectLst/>
            </p:spPr>
            <p:txBody>
              <a:bodyPr>
                <a:spAutoFit/>
              </a:bodyPr>
              <a:lstStyle/>
              <a:p>
                <a:pPr algn="ctr"/>
                <a:r>
                  <a:rPr lang="da-DK" sz="2400" b="1"/>
                  <a:t>Being</a:t>
                </a:r>
                <a:endParaRPr lang="da-DK" sz="2400"/>
              </a:p>
              <a:p>
                <a:pPr algn="ctr"/>
                <a:r>
                  <a:rPr lang="da-DK" sz="2000" i="1"/>
                  <a:t>(qualities)</a:t>
                </a:r>
              </a:p>
            </p:txBody>
          </p:sp>
          <p:sp>
            <p:nvSpPr>
              <p:cNvPr id="6150" name="Text Box 6"/>
              <p:cNvSpPr txBox="1">
                <a:spLocks noChangeArrowheads="1"/>
              </p:cNvSpPr>
              <p:nvPr/>
            </p:nvSpPr>
            <p:spPr bwMode="auto">
              <a:xfrm>
                <a:off x="1837" y="1026"/>
                <a:ext cx="1609" cy="480"/>
              </a:xfrm>
              <a:prstGeom prst="rect">
                <a:avLst/>
              </a:prstGeom>
              <a:noFill/>
              <a:ln w="9525">
                <a:noFill/>
                <a:miter lim="800000"/>
                <a:headEnd/>
                <a:tailEnd/>
              </a:ln>
              <a:effectLst/>
            </p:spPr>
            <p:txBody>
              <a:bodyPr>
                <a:spAutoFit/>
              </a:bodyPr>
              <a:lstStyle/>
              <a:p>
                <a:pPr algn="ctr"/>
                <a:r>
                  <a:rPr lang="da-DK" sz="2400" b="1" i="1"/>
                  <a:t>Knowing</a:t>
                </a:r>
              </a:p>
              <a:p>
                <a:pPr algn="ctr"/>
                <a:r>
                  <a:rPr lang="da-DK" sz="2000" i="1"/>
                  <a:t>(knowledgement)</a:t>
                </a:r>
              </a:p>
            </p:txBody>
          </p:sp>
          <p:sp>
            <p:nvSpPr>
              <p:cNvPr id="6151" name="Text Box 7"/>
              <p:cNvSpPr txBox="1">
                <a:spLocks noChangeArrowheads="1"/>
              </p:cNvSpPr>
              <p:nvPr/>
            </p:nvSpPr>
            <p:spPr bwMode="auto">
              <a:xfrm>
                <a:off x="3542" y="1842"/>
                <a:ext cx="1425" cy="480"/>
              </a:xfrm>
              <a:prstGeom prst="rect">
                <a:avLst/>
              </a:prstGeom>
              <a:noFill/>
              <a:ln w="9525">
                <a:noFill/>
                <a:miter lim="800000"/>
                <a:headEnd/>
                <a:tailEnd/>
              </a:ln>
              <a:effectLst/>
            </p:spPr>
            <p:txBody>
              <a:bodyPr>
                <a:spAutoFit/>
              </a:bodyPr>
              <a:lstStyle/>
              <a:p>
                <a:pPr algn="ctr"/>
                <a:r>
                  <a:rPr lang="da-DK" sz="2400" b="1"/>
                  <a:t>Doing</a:t>
                </a:r>
                <a:endParaRPr lang="da-DK" sz="2400" b="1" i="1"/>
              </a:p>
              <a:p>
                <a:pPr algn="ctr"/>
                <a:r>
                  <a:rPr lang="da-DK" sz="2000" i="1"/>
                  <a:t>(competencies)</a:t>
                </a:r>
              </a:p>
            </p:txBody>
          </p:sp>
          <p:sp>
            <p:nvSpPr>
              <p:cNvPr id="6152" name="Text Box 8"/>
              <p:cNvSpPr txBox="1">
                <a:spLocks noChangeArrowheads="1"/>
              </p:cNvSpPr>
              <p:nvPr/>
            </p:nvSpPr>
            <p:spPr bwMode="auto">
              <a:xfrm>
                <a:off x="1837" y="2496"/>
                <a:ext cx="1615" cy="480"/>
              </a:xfrm>
              <a:prstGeom prst="rect">
                <a:avLst/>
              </a:prstGeom>
              <a:noFill/>
              <a:ln w="9525">
                <a:noFill/>
                <a:miter lim="800000"/>
                <a:headEnd/>
                <a:tailEnd/>
              </a:ln>
              <a:effectLst/>
            </p:spPr>
            <p:txBody>
              <a:bodyPr>
                <a:spAutoFit/>
              </a:bodyPr>
              <a:lstStyle/>
              <a:p>
                <a:pPr algn="ctr"/>
                <a:r>
                  <a:rPr lang="da-DK" sz="2400" b="1" i="1"/>
                  <a:t>Being able to</a:t>
                </a:r>
                <a:endParaRPr lang="da-DK" sz="2400" i="1"/>
              </a:p>
              <a:p>
                <a:pPr algn="ctr"/>
                <a:r>
                  <a:rPr lang="da-DK" sz="2000" i="1"/>
                  <a:t>(skills)</a:t>
                </a:r>
              </a:p>
            </p:txBody>
          </p:sp>
          <p:sp>
            <p:nvSpPr>
              <p:cNvPr id="6154" name="Line 10"/>
              <p:cNvSpPr>
                <a:spLocks noChangeShapeType="1"/>
              </p:cNvSpPr>
              <p:nvPr/>
            </p:nvSpPr>
            <p:spPr bwMode="auto">
              <a:xfrm>
                <a:off x="2653" y="2160"/>
                <a:ext cx="0" cy="318"/>
              </a:xfrm>
              <a:prstGeom prst="line">
                <a:avLst/>
              </a:prstGeom>
              <a:noFill/>
              <a:ln w="9525">
                <a:solidFill>
                  <a:schemeClr val="tx1"/>
                </a:solidFill>
                <a:round/>
                <a:headEnd/>
                <a:tailEnd/>
              </a:ln>
              <a:effectLst/>
            </p:spPr>
            <p:txBody>
              <a:bodyPr/>
              <a:lstStyle/>
              <a:p>
                <a:endParaRPr lang="en-US"/>
              </a:p>
            </p:txBody>
          </p:sp>
          <p:sp>
            <p:nvSpPr>
              <p:cNvPr id="6155" name="Line 11"/>
              <p:cNvSpPr>
                <a:spLocks noChangeShapeType="1"/>
              </p:cNvSpPr>
              <p:nvPr/>
            </p:nvSpPr>
            <p:spPr bwMode="auto">
              <a:xfrm>
                <a:off x="2653" y="1570"/>
                <a:ext cx="0" cy="273"/>
              </a:xfrm>
              <a:prstGeom prst="line">
                <a:avLst/>
              </a:prstGeom>
              <a:noFill/>
              <a:ln w="9525">
                <a:solidFill>
                  <a:schemeClr val="tx1"/>
                </a:solidFill>
                <a:round/>
                <a:headEnd/>
                <a:tailEnd/>
              </a:ln>
              <a:effectLst/>
            </p:spPr>
            <p:txBody>
              <a:bodyPr/>
              <a:lstStyle/>
              <a:p>
                <a:endParaRPr lang="en-US"/>
              </a:p>
            </p:txBody>
          </p:sp>
          <p:sp>
            <p:nvSpPr>
              <p:cNvPr id="6156" name="Line 12"/>
              <p:cNvSpPr>
                <a:spLocks noChangeShapeType="1"/>
              </p:cNvSpPr>
              <p:nvPr/>
            </p:nvSpPr>
            <p:spPr bwMode="auto">
              <a:xfrm flipH="1">
                <a:off x="1519" y="1979"/>
                <a:ext cx="318" cy="0"/>
              </a:xfrm>
              <a:prstGeom prst="line">
                <a:avLst/>
              </a:prstGeom>
              <a:noFill/>
              <a:ln w="9525">
                <a:solidFill>
                  <a:schemeClr val="tx1"/>
                </a:solidFill>
                <a:round/>
                <a:headEnd/>
                <a:tailEnd/>
              </a:ln>
              <a:effectLst/>
            </p:spPr>
            <p:txBody>
              <a:bodyPr/>
              <a:lstStyle/>
              <a:p>
                <a:endParaRPr lang="en-US"/>
              </a:p>
            </p:txBody>
          </p:sp>
          <p:sp>
            <p:nvSpPr>
              <p:cNvPr id="6157" name="Line 13"/>
              <p:cNvSpPr>
                <a:spLocks noChangeShapeType="1"/>
              </p:cNvSpPr>
              <p:nvPr/>
            </p:nvSpPr>
            <p:spPr bwMode="auto">
              <a:xfrm flipH="1">
                <a:off x="3515" y="1979"/>
                <a:ext cx="363" cy="0"/>
              </a:xfrm>
              <a:prstGeom prst="line">
                <a:avLst/>
              </a:prstGeom>
              <a:noFill/>
              <a:ln w="9525">
                <a:solidFill>
                  <a:schemeClr val="tx1"/>
                </a:solidFill>
                <a:round/>
                <a:headEnd/>
                <a:tailEnd/>
              </a:ln>
              <a:effectLst/>
            </p:spPr>
            <p:txBody>
              <a:bodyPr/>
              <a:lstStyle/>
              <a:p>
                <a:endParaRPr lang="en-US"/>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F4512CB8-D67F-43CE-9354-C56A693EE70F}" type="slidenum">
              <a:rPr lang="da-DK"/>
              <a:pPr/>
              <a:t>21</a:t>
            </a:fld>
            <a:endParaRPr lang="da-DK"/>
          </a:p>
        </p:txBody>
      </p:sp>
      <p:grpSp>
        <p:nvGrpSpPr>
          <p:cNvPr id="11273" name="Group 9"/>
          <p:cNvGrpSpPr>
            <a:grpSpLocks/>
          </p:cNvGrpSpPr>
          <p:nvPr/>
        </p:nvGrpSpPr>
        <p:grpSpPr bwMode="auto">
          <a:xfrm>
            <a:off x="611188" y="620713"/>
            <a:ext cx="7848600" cy="5534025"/>
            <a:chOff x="385" y="391"/>
            <a:chExt cx="4944" cy="3486"/>
          </a:xfrm>
        </p:grpSpPr>
        <p:pic>
          <p:nvPicPr>
            <p:cNvPr id="3077" name="Picture 5" descr="[[Albert Einstein]]"/>
            <p:cNvPicPr>
              <a:picLocks noChangeAspect="1" noChangeArrowheads="1"/>
            </p:cNvPicPr>
            <p:nvPr/>
          </p:nvPicPr>
          <p:blipFill>
            <a:blip r:embed="rId3"/>
            <a:srcRect/>
            <a:stretch>
              <a:fillRect/>
            </a:stretch>
          </p:blipFill>
          <p:spPr bwMode="auto">
            <a:xfrm>
              <a:off x="1927" y="391"/>
              <a:ext cx="1876" cy="2630"/>
            </a:xfrm>
            <a:prstGeom prst="rect">
              <a:avLst/>
            </a:prstGeom>
            <a:noFill/>
          </p:spPr>
        </p:pic>
        <p:sp>
          <p:nvSpPr>
            <p:cNvPr id="11272" name="Text Box 8"/>
            <p:cNvSpPr txBox="1">
              <a:spLocks noChangeArrowheads="1"/>
            </p:cNvSpPr>
            <p:nvPr/>
          </p:nvSpPr>
          <p:spPr bwMode="auto">
            <a:xfrm>
              <a:off x="385" y="3339"/>
              <a:ext cx="4944" cy="538"/>
            </a:xfrm>
            <a:prstGeom prst="rect">
              <a:avLst/>
            </a:prstGeom>
            <a:noFill/>
            <a:ln w="9525">
              <a:noFill/>
              <a:miter lim="800000"/>
              <a:headEnd/>
              <a:tailEnd/>
            </a:ln>
            <a:effectLst/>
          </p:spPr>
          <p:txBody>
            <a:bodyPr>
              <a:spAutoFit/>
            </a:bodyPr>
            <a:lstStyle/>
            <a:p>
              <a:pPr algn="ctr">
                <a:spcBef>
                  <a:spcPct val="50000"/>
                </a:spcBef>
              </a:pPr>
              <a:r>
                <a:rPr lang="da-DK" sz="2000" b="1"/>
                <a:t>"Imagination is more important than knowledge.</a:t>
              </a:r>
            </a:p>
            <a:p>
              <a:pPr algn="ctr">
                <a:spcBef>
                  <a:spcPct val="50000"/>
                </a:spcBef>
              </a:pPr>
              <a:r>
                <a:rPr lang="da-DK" sz="2000" b="1"/>
                <a:t>Knowledge is limited. Imagination encircles the world."</a:t>
              </a:r>
              <a:r>
                <a:rPr lang="da-DK"/>
                <a:t> </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62A1F4A-5F34-432B-AB4F-B98BE0FE0E99}" type="slidenum">
              <a:rPr lang="da-DK"/>
              <a:pPr/>
              <a:t>3</a:t>
            </a:fld>
            <a:endParaRPr lang="da-DK"/>
          </a:p>
        </p:txBody>
      </p:sp>
      <p:pic>
        <p:nvPicPr>
          <p:cNvPr id="48133" name="Picture 5" descr="15-Boticelli-Venus"/>
          <p:cNvPicPr>
            <a:picLocks noChangeAspect="1" noChangeArrowheads="1"/>
          </p:cNvPicPr>
          <p:nvPr/>
        </p:nvPicPr>
        <p:blipFill>
          <a:blip r:embed="rId2"/>
          <a:srcRect/>
          <a:stretch>
            <a:fillRect/>
          </a:stretch>
        </p:blipFill>
        <p:spPr bwMode="auto">
          <a:xfrm>
            <a:off x="1238250" y="1290638"/>
            <a:ext cx="6667500" cy="42767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10EF2DD-245E-4C10-A238-86ACCEB73472}" type="slidenum">
              <a:rPr lang="da-DK"/>
              <a:pPr/>
              <a:t>4</a:t>
            </a:fld>
            <a:endParaRPr lang="da-DK"/>
          </a:p>
        </p:txBody>
      </p:sp>
      <p:pic>
        <p:nvPicPr>
          <p:cNvPr id="52230" name="Picture 6" descr="Chaplin in Modern Times"/>
          <p:cNvPicPr>
            <a:picLocks noChangeAspect="1" noChangeArrowheads="1"/>
          </p:cNvPicPr>
          <p:nvPr/>
        </p:nvPicPr>
        <p:blipFill>
          <a:blip r:embed="rId2"/>
          <a:srcRect/>
          <a:stretch>
            <a:fillRect/>
          </a:stretch>
        </p:blipFill>
        <p:spPr bwMode="auto">
          <a:xfrm>
            <a:off x="1258888" y="476250"/>
            <a:ext cx="6840537" cy="537051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C3197FC-1243-4DE1-B777-E6BAAADB15D5}" type="slidenum">
              <a:rPr lang="da-DK"/>
              <a:pPr/>
              <a:t>5</a:t>
            </a:fld>
            <a:endParaRPr lang="da-DK"/>
          </a:p>
        </p:txBody>
      </p:sp>
      <p:sp>
        <p:nvSpPr>
          <p:cNvPr id="53252" name="Text Box 4"/>
          <p:cNvSpPr txBox="1">
            <a:spLocks noChangeArrowheads="1"/>
          </p:cNvSpPr>
          <p:nvPr/>
        </p:nvSpPr>
        <p:spPr bwMode="auto">
          <a:xfrm>
            <a:off x="684213" y="765175"/>
            <a:ext cx="7991475" cy="4838700"/>
          </a:xfrm>
          <a:prstGeom prst="rect">
            <a:avLst/>
          </a:prstGeom>
          <a:noFill/>
          <a:ln w="9525">
            <a:noFill/>
            <a:miter lim="800000"/>
            <a:headEnd/>
            <a:tailEnd/>
          </a:ln>
          <a:effectLst/>
        </p:spPr>
        <p:txBody>
          <a:bodyPr>
            <a:spAutoFit/>
          </a:bodyPr>
          <a:lstStyle/>
          <a:p>
            <a:pPr marL="342900" indent="-342900">
              <a:buFontTx/>
              <a:buAutoNum type="arabicPeriod"/>
            </a:pPr>
            <a:r>
              <a:rPr lang="en-GB" sz="2400"/>
              <a:t>Putting innovation and entrepreneurship on the agenda in the Danish education system</a:t>
            </a:r>
          </a:p>
          <a:p>
            <a:pPr marL="342900" indent="-342900">
              <a:buFontTx/>
              <a:buAutoNum type="arabicPeriod"/>
            </a:pPr>
            <a:endParaRPr lang="en-GB" sz="2400"/>
          </a:p>
          <a:p>
            <a:pPr marL="342900" indent="-342900">
              <a:buFontTx/>
              <a:buAutoNum type="arabicPeriod"/>
            </a:pPr>
            <a:r>
              <a:rPr lang="en-GB" sz="2400"/>
              <a:t>Developing  partnerships and networks between government educational institutions, private companies and research environments</a:t>
            </a:r>
          </a:p>
          <a:p>
            <a:pPr marL="342900" indent="-342900">
              <a:buFontTx/>
              <a:buAutoNum type="arabicPeriod"/>
            </a:pPr>
            <a:endParaRPr lang="en-GB" sz="2400"/>
          </a:p>
          <a:p>
            <a:pPr marL="342900" indent="-342900">
              <a:buFontTx/>
              <a:buAutoNum type="arabicPeriod"/>
            </a:pPr>
            <a:r>
              <a:rPr lang="en-GB" sz="2400"/>
              <a:t>Improving the relationship and cohesion between pedagogical research, development work and practice</a:t>
            </a:r>
          </a:p>
          <a:p>
            <a:pPr marL="342900" indent="-342900">
              <a:buFontTx/>
              <a:buAutoNum type="arabicPeriod"/>
            </a:pPr>
            <a:endParaRPr lang="en-GB" sz="2400"/>
          </a:p>
          <a:p>
            <a:pPr marL="342900" indent="-342900">
              <a:buFontTx/>
              <a:buAutoNum type="arabicPeriod"/>
            </a:pPr>
            <a:r>
              <a:rPr lang="en-GB" sz="2400"/>
              <a:t>Developing theories and methods, including tools and working methods, in cooperation with schools, municipalities, companies, and cultural institutions, etc.</a:t>
            </a:r>
            <a:endParaRPr lang="da-DK"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B4703BDB-2E45-4A14-B4DB-AA8906DFDA81}" type="slidenum">
              <a:rPr lang="da-DK"/>
              <a:pPr/>
              <a:t>6</a:t>
            </a:fld>
            <a:endParaRPr lang="da-DK"/>
          </a:p>
        </p:txBody>
      </p:sp>
      <p:sp>
        <p:nvSpPr>
          <p:cNvPr id="55300" name="Text Box 4"/>
          <p:cNvSpPr txBox="1">
            <a:spLocks noChangeArrowheads="1"/>
          </p:cNvSpPr>
          <p:nvPr/>
        </p:nvSpPr>
        <p:spPr bwMode="auto">
          <a:xfrm>
            <a:off x="323850" y="333375"/>
            <a:ext cx="8569325" cy="6184900"/>
          </a:xfrm>
          <a:prstGeom prst="rect">
            <a:avLst/>
          </a:prstGeom>
          <a:noFill/>
          <a:ln w="9525">
            <a:noFill/>
            <a:miter lim="800000"/>
            <a:headEnd/>
            <a:tailEnd/>
          </a:ln>
          <a:effectLst/>
        </p:spPr>
        <p:txBody>
          <a:bodyPr>
            <a:spAutoFit/>
          </a:bodyPr>
          <a:lstStyle/>
          <a:p>
            <a:r>
              <a:rPr lang="en-GB" sz="2100" i="1"/>
              <a:t>“The Danish public school system must ensure children and youths acquire strong academic skills. But students must also learn to be innovative, break with traditional ways of thinking and see new opportunities”.</a:t>
            </a:r>
          </a:p>
          <a:p>
            <a:endParaRPr lang="en-GB" sz="2100"/>
          </a:p>
          <a:p>
            <a:r>
              <a:rPr lang="en-GB" sz="2100"/>
              <a:t>The council also stated that </a:t>
            </a:r>
            <a:r>
              <a:rPr lang="en-GB" sz="2100" i="1"/>
              <a:t>“In connection with the coming reform of teacher education, the relevant content descriptions for each subject must be changed to include pedagogical methods and techniques that can stimulate and develop students' innovative skills".</a:t>
            </a:r>
            <a:r>
              <a:rPr lang="en-GB" sz="2100"/>
              <a:t> And, </a:t>
            </a:r>
            <a:r>
              <a:rPr lang="en-GB" sz="2100" i="1"/>
              <a:t>“Teachers must be familiar with methods and forms of cooperation that promote innovation”.</a:t>
            </a:r>
          </a:p>
          <a:p>
            <a:endParaRPr lang="en-GB" sz="2100" i="1"/>
          </a:p>
          <a:p>
            <a:r>
              <a:rPr lang="en-GB" sz="2100" i="1"/>
              <a:t>“Students must use methods and forms of cooperation during the course which can develop the innovative skills of school pupils, including the will and ability to think creatively and take initiative in a multidisciplinary approach. Training institutions must ensure that line subjects include considerations about stimulating school pupils’ systematic work with idea development and entrepreneurship in a multidisciplinary interplay between school subjects.”</a:t>
            </a:r>
            <a:endParaRPr lang="da-DK" sz="2100"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88D9207-3837-4BE2-8746-8CD67112CC2B}" type="slidenum">
              <a:rPr lang="da-DK"/>
              <a:pPr/>
              <a:t>7</a:t>
            </a:fld>
            <a:endParaRPr lang="da-DK"/>
          </a:p>
        </p:txBody>
      </p:sp>
      <p:pic>
        <p:nvPicPr>
          <p:cNvPr id="54279" name="Picture 7" descr="Tool de Force"/>
          <p:cNvPicPr>
            <a:picLocks noChangeAspect="1" noChangeArrowheads="1"/>
          </p:cNvPicPr>
          <p:nvPr/>
        </p:nvPicPr>
        <p:blipFill>
          <a:blip r:embed="rId2"/>
          <a:srcRect/>
          <a:stretch>
            <a:fillRect/>
          </a:stretch>
        </p:blipFill>
        <p:spPr bwMode="auto">
          <a:xfrm>
            <a:off x="1381125" y="1190625"/>
            <a:ext cx="6381750" cy="44767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6400813-46D3-41CA-8D83-287054CF5409}" type="slidenum">
              <a:rPr lang="da-DK"/>
              <a:pPr/>
              <a:t>8</a:t>
            </a:fld>
            <a:endParaRPr lang="da-DK"/>
          </a:p>
        </p:txBody>
      </p:sp>
      <p:sp>
        <p:nvSpPr>
          <p:cNvPr id="4101" name="Text Box 5"/>
          <p:cNvSpPr txBox="1">
            <a:spLocks noChangeArrowheads="1"/>
          </p:cNvSpPr>
          <p:nvPr/>
        </p:nvSpPr>
        <p:spPr bwMode="auto">
          <a:xfrm>
            <a:off x="1331913" y="881063"/>
            <a:ext cx="6985000" cy="3411537"/>
          </a:xfrm>
          <a:prstGeom prst="rect">
            <a:avLst/>
          </a:prstGeom>
          <a:noFill/>
          <a:ln w="9525">
            <a:noFill/>
            <a:miter lim="800000"/>
            <a:headEnd/>
            <a:tailEnd/>
          </a:ln>
          <a:effectLst/>
        </p:spPr>
        <p:txBody>
          <a:bodyPr>
            <a:spAutoFit/>
          </a:bodyPr>
          <a:lstStyle/>
          <a:p>
            <a:pPr marL="342900" indent="-342900"/>
            <a:r>
              <a:rPr lang="da-DK" sz="2800" b="1" i="1"/>
              <a:t>2 current education policy discourses</a:t>
            </a:r>
            <a:endParaRPr lang="da-DK" sz="2800"/>
          </a:p>
          <a:p>
            <a:pPr marL="342900" indent="-342900"/>
            <a:endParaRPr lang="da-DK" sz="2800"/>
          </a:p>
          <a:p>
            <a:pPr marL="342900" indent="-342900"/>
            <a:endParaRPr lang="da-DK"/>
          </a:p>
          <a:p>
            <a:pPr marL="800100" lvl="1" indent="-342900">
              <a:buClr>
                <a:srgbClr val="000000"/>
              </a:buClr>
              <a:buSzPct val="100000"/>
              <a:buFont typeface="Arial" charset="0"/>
              <a:buAutoNum type="arabicPeriod"/>
            </a:pPr>
            <a:r>
              <a:rPr lang="da-DK" sz="2400"/>
              <a:t>’Back to basics’</a:t>
            </a:r>
          </a:p>
          <a:p>
            <a:pPr marL="800100" lvl="1" indent="-342900"/>
            <a:r>
              <a:rPr lang="da-DK" sz="2400"/>
              <a:t>(better academic skill)</a:t>
            </a:r>
          </a:p>
          <a:p>
            <a:pPr marL="800100" lvl="1" indent="-342900">
              <a:buClr>
                <a:srgbClr val="000000"/>
              </a:buClr>
              <a:buSzPct val="100000"/>
              <a:buFont typeface="Arial" charset="0"/>
              <a:buAutoNum type="arabicPeriod"/>
            </a:pPr>
            <a:endParaRPr lang="da-DK" sz="2400"/>
          </a:p>
          <a:p>
            <a:pPr marL="800100" lvl="1" indent="-342900">
              <a:buClr>
                <a:srgbClr val="000000"/>
              </a:buClr>
              <a:buSzPct val="100000"/>
              <a:buFont typeface="Arial" charset="0"/>
              <a:buAutoNum type="arabicPeriod"/>
            </a:pPr>
            <a:endParaRPr lang="da-DK" sz="2400"/>
          </a:p>
          <a:p>
            <a:pPr marL="800100" lvl="1" indent="-342900">
              <a:buClr>
                <a:srgbClr val="000000"/>
              </a:buClr>
              <a:buSzPct val="100000"/>
              <a:buFont typeface="Arial" charset="0"/>
              <a:buAutoNum type="arabicPeriod" startAt="2"/>
            </a:pPr>
            <a:r>
              <a:rPr lang="da-DK" sz="2400"/>
              <a:t>Globalisation &amp; innovation skills</a:t>
            </a:r>
          </a:p>
          <a:p>
            <a:pPr marL="800100" lvl="1" indent="-342900"/>
            <a:r>
              <a:rPr lang="da-DK" sz="2400"/>
              <a:t>(more skills)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70966D71-DB54-4A50-BA47-E3242A98B405}" type="slidenum">
              <a:rPr lang="da-DK"/>
              <a:pPr/>
              <a:t>9</a:t>
            </a:fld>
            <a:endParaRPr lang="da-DK"/>
          </a:p>
        </p:txBody>
      </p:sp>
      <p:sp>
        <p:nvSpPr>
          <p:cNvPr id="24580" name="Text Box 1028"/>
          <p:cNvSpPr txBox="1">
            <a:spLocks noChangeArrowheads="1"/>
          </p:cNvSpPr>
          <p:nvPr/>
        </p:nvSpPr>
        <p:spPr bwMode="auto">
          <a:xfrm>
            <a:off x="1331913" y="908050"/>
            <a:ext cx="6985000" cy="3776663"/>
          </a:xfrm>
          <a:prstGeom prst="rect">
            <a:avLst/>
          </a:prstGeom>
          <a:noFill/>
          <a:ln w="9525">
            <a:noFill/>
            <a:miter lim="800000"/>
            <a:headEnd/>
            <a:tailEnd/>
          </a:ln>
          <a:effectLst/>
        </p:spPr>
        <p:txBody>
          <a:bodyPr>
            <a:spAutoFit/>
          </a:bodyPr>
          <a:lstStyle/>
          <a:p>
            <a:pPr marL="342900" indent="-342900"/>
            <a:r>
              <a:rPr lang="da-DK" sz="2800" b="1" i="1"/>
              <a:t>2 current didactic discourses</a:t>
            </a:r>
            <a:endParaRPr lang="da-DK" sz="2800"/>
          </a:p>
          <a:p>
            <a:pPr marL="342900" indent="-342900"/>
            <a:endParaRPr lang="da-DK" sz="2800"/>
          </a:p>
          <a:p>
            <a:pPr marL="342900" indent="-342900"/>
            <a:endParaRPr lang="da-DK"/>
          </a:p>
          <a:p>
            <a:pPr marL="800100" lvl="1" indent="-342900">
              <a:buClr>
                <a:srgbClr val="000000"/>
              </a:buClr>
              <a:buSzPct val="100000"/>
              <a:buFont typeface="Arial" charset="0"/>
              <a:buAutoNum type="arabicPeriod"/>
            </a:pPr>
            <a:r>
              <a:rPr lang="en-US" sz="2400"/>
              <a:t>What is the subject and academic skill?</a:t>
            </a:r>
          </a:p>
          <a:p>
            <a:pPr marL="800100" lvl="1" indent="-342900"/>
            <a:r>
              <a:rPr lang="da-DK" sz="2400"/>
              <a:t>(core ability)</a:t>
            </a:r>
          </a:p>
          <a:p>
            <a:pPr marL="800100" lvl="1" indent="-342900">
              <a:buClr>
                <a:srgbClr val="000000"/>
              </a:buClr>
              <a:buSzPct val="100000"/>
              <a:buFont typeface="Arial" charset="0"/>
              <a:buAutoNum type="arabicPeriod"/>
            </a:pPr>
            <a:endParaRPr lang="da-DK" sz="2400"/>
          </a:p>
          <a:p>
            <a:pPr marL="800100" lvl="1" indent="-342900">
              <a:buClr>
                <a:srgbClr val="000000"/>
              </a:buClr>
              <a:buSzPct val="100000"/>
              <a:buFont typeface="Arial" charset="0"/>
              <a:buAutoNum type="arabicPeriod"/>
            </a:pPr>
            <a:endParaRPr lang="da-DK" sz="2400"/>
          </a:p>
          <a:p>
            <a:pPr marL="800100" lvl="1" indent="-342900">
              <a:buClr>
                <a:srgbClr val="000000"/>
              </a:buClr>
              <a:buSzPct val="100000"/>
              <a:buFont typeface="Arial" charset="0"/>
              <a:buAutoNum type="arabicPeriod" startAt="2"/>
            </a:pPr>
            <a:r>
              <a:rPr lang="en-US" sz="2400"/>
              <a:t>What can the subjects and academic skills be used for?</a:t>
            </a:r>
          </a:p>
          <a:p>
            <a:pPr marL="800100" lvl="1" indent="-342900"/>
            <a:r>
              <a:rPr lang="da-DK" sz="2400"/>
              <a:t>(core competencies)</a:t>
            </a:r>
          </a:p>
        </p:txBody>
      </p:sp>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466</Words>
  <Application>Microsoft PowerPoint</Application>
  <PresentationFormat>On-screen Show (4:3)</PresentationFormat>
  <Paragraphs>141</Paragraphs>
  <Slides>21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Arial</vt:lpstr>
      <vt:lpstr>Standarddesign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Frederiksberg Seminarium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Thomas Olsen</dc:creator>
  <cp:lastModifiedBy>FÁ</cp:lastModifiedBy>
  <cp:revision>63</cp:revision>
  <dcterms:created xsi:type="dcterms:W3CDTF">2007-06-17T22:08:11Z</dcterms:created>
  <dcterms:modified xsi:type="dcterms:W3CDTF">2007-09-21T15:58:33Z</dcterms:modified>
</cp:coreProperties>
</file>