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8" r:id="rId3"/>
    <p:sldId id="261" r:id="rId4"/>
    <p:sldId id="266" r:id="rId5"/>
    <p:sldId id="263" r:id="rId6"/>
    <p:sldId id="265" r:id="rId7"/>
    <p:sldId id="267" r:id="rId8"/>
    <p:sldId id="277" r:id="rId9"/>
    <p:sldId id="269" r:id="rId10"/>
    <p:sldId id="278" r:id="rId11"/>
    <p:sldId id="270" r:id="rId12"/>
    <p:sldId id="268" r:id="rId13"/>
    <p:sldId id="271" r:id="rId14"/>
    <p:sldId id="279" r:id="rId15"/>
    <p:sldId id="272" r:id="rId16"/>
    <p:sldId id="274" r:id="rId17"/>
    <p:sldId id="273" r:id="rId18"/>
    <p:sldId id="275" r:id="rId19"/>
    <p:sldId id="259" r:id="rId20"/>
    <p:sldId id="276"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513D"/>
    <a:srgbClr val="C5CAD9"/>
    <a:srgbClr val="C9C9B7"/>
    <a:srgbClr val="E8EAE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8417" autoAdjust="0"/>
    <p:restoredTop sz="84304" autoAdjust="0"/>
  </p:normalViewPr>
  <p:slideViewPr>
    <p:cSldViewPr>
      <p:cViewPr varScale="1">
        <p:scale>
          <a:sx n="62" d="100"/>
          <a:sy n="62" d="100"/>
        </p:scale>
        <p:origin x="-33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12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BE0559A-D7A5-4D27-9235-65C049ED74A6}"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FB920C-9140-4439-9AFF-8DF04E7FE643}" type="slidenum">
              <a:rPr lang="en-US"/>
              <a:pPr/>
              <a:t>1</a:t>
            </a:fld>
            <a:endParaRPr lang="en-US"/>
          </a:p>
        </p:txBody>
      </p:sp>
      <p:sp>
        <p:nvSpPr>
          <p:cNvPr id="52226" name="Rectangle 2"/>
          <p:cNvSpPr>
            <a:spLocks noRot="1" noChangeArrowheads="1" noTextEdit="1"/>
          </p:cNvSpPr>
          <p:nvPr>
            <p:ph type="sldImg"/>
          </p:nvPr>
        </p:nvSpPr>
        <p:spPr>
          <a:ln/>
        </p:spPr>
      </p:sp>
      <p:sp>
        <p:nvSpPr>
          <p:cNvPr id="52227" name="Rectangle 3"/>
          <p:cNvSpPr>
            <a:spLocks noGrp="1" noChangeArrowheads="1"/>
          </p:cNvSpPr>
          <p:nvPr>
            <p:ph type="body" idx="1"/>
          </p:nvPr>
        </p:nvSpPr>
        <p:spPr/>
        <p:txBody>
          <a:bodyPr/>
          <a:lstStyle/>
          <a:p>
            <a:r>
              <a:rPr lang="is-IS"/>
              <a:t>The name of the seminar comes from a researchinterview with a 16 year old girl in an icelandic compulsory school where she was explaining what kind of subject innovation education was according to her experience.</a:t>
            </a:r>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8EF777-5712-4775-B1F5-B598F165A46B}" type="slidenum">
              <a:rPr lang="en-US"/>
              <a:pPr/>
              <a:t>10</a:t>
            </a:fld>
            <a:endParaRPr lang="en-US"/>
          </a:p>
        </p:txBody>
      </p:sp>
      <p:sp>
        <p:nvSpPr>
          <p:cNvPr id="49154" name="Rectangle 2"/>
          <p:cNvSpPr>
            <a:spLocks noRot="1" noChangeArrowheads="1" noTextEdit="1"/>
          </p:cNvSpPr>
          <p:nvPr>
            <p:ph type="sldImg"/>
          </p:nvPr>
        </p:nvSpPr>
        <p:spPr>
          <a:xfrm>
            <a:off x="1143000" y="685800"/>
            <a:ext cx="4573588" cy="3430588"/>
          </a:xfrm>
          <a:ln/>
        </p:spPr>
      </p:sp>
      <p:sp>
        <p:nvSpPr>
          <p:cNvPr id="49155" name="Rectangle 3"/>
          <p:cNvSpPr>
            <a:spLocks noGrp="1" noChangeArrowheads="1"/>
          </p:cNvSpPr>
          <p:nvPr>
            <p:ph type="body" idx="1"/>
          </p:nvPr>
        </p:nvSpPr>
        <p:spPr>
          <a:xfrm>
            <a:off x="685800" y="4344988"/>
            <a:ext cx="5486400" cy="4113212"/>
          </a:xfrm>
        </p:spPr>
        <p:txBody>
          <a:bodyPr/>
          <a:lstStyle/>
          <a:p>
            <a:r>
              <a:rPr lang="is-IS"/>
              <a:t>Obstacles are overturned where there is enough interest</a:t>
            </a:r>
          </a:p>
          <a:p>
            <a:r>
              <a:rPr lang="is-IS"/>
              <a:t>The importance of the subject has to be  acknowledged</a:t>
            </a:r>
          </a:p>
          <a:p>
            <a:r>
              <a:rPr lang="is-IS"/>
              <a:t>To be able to value the quality of educational innovations or reforms you first have to get to know them</a:t>
            </a:r>
          </a:p>
          <a:p>
            <a:r>
              <a:rPr lang="is-IS"/>
              <a:t>To know what it’s about you have to get to know it somehow </a:t>
            </a:r>
          </a:p>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86099A-7CFD-4B8C-B25F-C930CAF1E8CC}" type="slidenum">
              <a:rPr lang="en-US"/>
              <a:pPr/>
              <a:t>11</a:t>
            </a:fld>
            <a:endParaRPr lang="en-US"/>
          </a:p>
        </p:txBody>
      </p:sp>
      <p:sp>
        <p:nvSpPr>
          <p:cNvPr id="31746" name="Rectangle 2"/>
          <p:cNvSpPr>
            <a:spLocks noRot="1" noChangeArrowheads="1" noTextEdit="1"/>
          </p:cNvSpPr>
          <p:nvPr>
            <p:ph type="sldImg"/>
          </p:nvPr>
        </p:nvSpPr>
        <p:spPr>
          <a:xfrm>
            <a:off x="1143000" y="685800"/>
            <a:ext cx="4573588" cy="3430588"/>
          </a:xfrm>
          <a:ln/>
        </p:spPr>
      </p:sp>
      <p:sp>
        <p:nvSpPr>
          <p:cNvPr id="31747" name="Rectangle 3"/>
          <p:cNvSpPr>
            <a:spLocks noGrp="1" noChangeArrowheads="1"/>
          </p:cNvSpPr>
          <p:nvPr>
            <p:ph type="body" idx="1"/>
          </p:nvPr>
        </p:nvSpPr>
        <p:spPr>
          <a:xfrm>
            <a:off x="685800" y="4344988"/>
            <a:ext cx="5486400" cy="4113212"/>
          </a:xfrm>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51341F-7662-4C4B-82F2-0F2DEA05E51C}" type="slidenum">
              <a:rPr lang="en-US"/>
              <a:pPr/>
              <a:t>12</a:t>
            </a:fld>
            <a:endParaRPr lang="en-US"/>
          </a:p>
        </p:txBody>
      </p:sp>
      <p:sp>
        <p:nvSpPr>
          <p:cNvPr id="27650" name="Rectangle 2"/>
          <p:cNvSpPr>
            <a:spLocks noRot="1" noChangeArrowheads="1" noTextEdit="1"/>
          </p:cNvSpPr>
          <p:nvPr>
            <p:ph type="sldImg"/>
          </p:nvPr>
        </p:nvSpPr>
        <p:spPr>
          <a:xfrm>
            <a:off x="1143000" y="685800"/>
            <a:ext cx="4573588" cy="3430588"/>
          </a:xfrm>
          <a:ln/>
        </p:spPr>
      </p:sp>
      <p:sp>
        <p:nvSpPr>
          <p:cNvPr id="27651" name="Rectangle 3"/>
          <p:cNvSpPr>
            <a:spLocks noGrp="1" noChangeArrowheads="1"/>
          </p:cNvSpPr>
          <p:nvPr>
            <p:ph type="body" idx="1"/>
          </p:nvPr>
        </p:nvSpPr>
        <p:spPr>
          <a:xfrm>
            <a:off x="685800" y="4344988"/>
            <a:ext cx="5486400" cy="4113212"/>
          </a:xfrm>
        </p:spPr>
        <p:txBody>
          <a:bodyPr/>
          <a:lstStyle/>
          <a:p>
            <a:pPr marL="228600" indent="-228600"/>
            <a:r>
              <a:rPr lang="is-IS"/>
              <a:t>As this is a direct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12D738-EF67-418E-A655-90ED08B5E256}" type="slidenum">
              <a:rPr lang="en-US"/>
              <a:pPr/>
              <a:t>13</a:t>
            </a:fld>
            <a:endParaRPr lang="en-US"/>
          </a:p>
        </p:txBody>
      </p:sp>
      <p:sp>
        <p:nvSpPr>
          <p:cNvPr id="33794" name="Rectangle 2"/>
          <p:cNvSpPr>
            <a:spLocks noRot="1" noChangeArrowheads="1" noTextEdit="1"/>
          </p:cNvSpPr>
          <p:nvPr>
            <p:ph type="sldImg"/>
          </p:nvPr>
        </p:nvSpPr>
        <p:spPr>
          <a:ln/>
        </p:spPr>
      </p:sp>
      <p:sp>
        <p:nvSpPr>
          <p:cNvPr id="33795" name="Rectangle 3"/>
          <p:cNvSpPr>
            <a:spLocks noGrp="1" noChangeArrowheads="1"/>
          </p:cNvSpPr>
          <p:nvPr>
            <p:ph type="body" idx="1"/>
          </p:nvPr>
        </p:nvSpPr>
        <p:spPr/>
        <p:txBody>
          <a:bodyPr/>
          <a:lstStyle/>
          <a:p>
            <a:r>
              <a:rPr lang="is-IS"/>
              <a:t>The technological institute of Icleand – Impra innovation centre</a:t>
            </a:r>
          </a:p>
          <a:p>
            <a:r>
              <a:rPr lang="en-US"/>
              <a:t>The Young Entrepreneur Factory was a 3 year trans-national project developed to help young people aged 16 – 25 to establish their own businesses on the Northern Periphery of Europe. The project aims to help young people: </a:t>
            </a:r>
            <a:br>
              <a:rPr lang="en-US"/>
            </a:br>
            <a:r>
              <a:rPr lang="en-US"/>
              <a:t/>
            </a:r>
            <a:br>
              <a:rPr lang="en-US"/>
            </a:br>
            <a:r>
              <a:rPr lang="en-US"/>
              <a:t>• Develop their business ideas </a:t>
            </a:r>
            <a:br>
              <a:rPr lang="en-US"/>
            </a:br>
            <a:r>
              <a:rPr lang="en-US"/>
              <a:t>• Plan their future business development </a:t>
            </a:r>
            <a:br>
              <a:rPr lang="en-US"/>
            </a:br>
            <a:r>
              <a:rPr lang="en-US"/>
              <a:t>• Meet other young people and share ideas and experiences </a:t>
            </a:r>
            <a:br>
              <a:rPr lang="en-US"/>
            </a:br>
            <a:r>
              <a:rPr lang="en-US"/>
              <a:t>• Receive the support they need to develop their skills and talents </a:t>
            </a:r>
            <a:br>
              <a:rPr lang="en-US"/>
            </a:b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9A4A4C-A6E9-4DC5-9574-A5E65F39D27B}" type="slidenum">
              <a:rPr lang="en-US"/>
              <a:pPr/>
              <a:t>15</a:t>
            </a:fld>
            <a:endParaRPr lang="en-US"/>
          </a:p>
        </p:txBody>
      </p:sp>
      <p:sp>
        <p:nvSpPr>
          <p:cNvPr id="35842" name="Rectangle 2"/>
          <p:cNvSpPr>
            <a:spLocks noRo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0C6EE2-1ED7-401D-A89D-CB2322BC3DC4}" type="slidenum">
              <a:rPr lang="en-US"/>
              <a:pPr/>
              <a:t>16</a:t>
            </a:fld>
            <a:endParaRPr lang="en-US"/>
          </a:p>
        </p:txBody>
      </p:sp>
      <p:sp>
        <p:nvSpPr>
          <p:cNvPr id="43010" name="Rectangle 2"/>
          <p:cNvSpPr>
            <a:spLocks noRot="1" noChangeArrowheads="1" noTextEdit="1"/>
          </p:cNvSpPr>
          <p:nvPr>
            <p:ph type="sldImg"/>
          </p:nvPr>
        </p:nvSpPr>
        <p:spPr>
          <a:ln/>
        </p:spPr>
      </p:sp>
      <p:sp>
        <p:nvSpPr>
          <p:cNvPr id="43011" name="Rectangle 3"/>
          <p:cNvSpPr>
            <a:spLocks noGrp="1" noChangeArrowheads="1"/>
          </p:cNvSpPr>
          <p:nvPr>
            <p:ph type="body" idx="1"/>
          </p:nvPr>
        </p:nvSpPr>
        <p:spPr/>
        <p:txBody>
          <a:bodyPr/>
          <a:lstStyle/>
          <a:p>
            <a:r>
              <a:rPr lang="is-IS"/>
              <a:t>Random</a:t>
            </a:r>
          </a:p>
          <a:p>
            <a:r>
              <a:rPr lang="is-IS"/>
              <a:t>Dispersed</a:t>
            </a:r>
          </a:p>
          <a:p>
            <a:r>
              <a:rPr lang="is-IS"/>
              <a:t>Discontinuous </a:t>
            </a: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708B87-075D-4DCA-932D-65DE2752D537}" type="slidenum">
              <a:rPr lang="en-US"/>
              <a:pPr/>
              <a:t>17</a:t>
            </a:fld>
            <a:endParaRPr lang="en-US"/>
          </a:p>
        </p:txBody>
      </p:sp>
      <p:sp>
        <p:nvSpPr>
          <p:cNvPr id="37890" name="Rectangle 2"/>
          <p:cNvSpPr>
            <a:spLocks noRo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7E7FD9-B79A-4253-9C80-546EFF49E6A1}" type="slidenum">
              <a:rPr lang="en-US"/>
              <a:pPr/>
              <a:t>18</a:t>
            </a:fld>
            <a:endParaRPr lang="en-US"/>
          </a:p>
        </p:txBody>
      </p:sp>
      <p:sp>
        <p:nvSpPr>
          <p:cNvPr id="45058" name="Rectangle 2"/>
          <p:cNvSpPr>
            <a:spLocks noRo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8014C0-E381-40DB-8AAE-99A6B9A5464D}" type="slidenum">
              <a:rPr lang="en-US"/>
              <a:pPr/>
              <a:t>19</a:t>
            </a:fld>
            <a:endParaRPr lang="en-US"/>
          </a:p>
        </p:txBody>
      </p:sp>
      <p:sp>
        <p:nvSpPr>
          <p:cNvPr id="8194" name="Rectangle 2"/>
          <p:cNvSpPr>
            <a:spLocks noRo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50C214-C965-403B-8B8D-2048590769D8}" type="slidenum">
              <a:rPr lang="en-US"/>
              <a:pPr/>
              <a:t>2</a:t>
            </a:fld>
            <a:endParaRPr lang="en-US"/>
          </a:p>
        </p:txBody>
      </p:sp>
      <p:sp>
        <p:nvSpPr>
          <p:cNvPr id="6146" name="Rectangle 2"/>
          <p:cNvSpPr>
            <a:spLocks noRot="1" noChangeArrowheads="1" noTextEdit="1"/>
          </p:cNvSpPr>
          <p:nvPr>
            <p:ph type="sldImg"/>
          </p:nvPr>
        </p:nvSpPr>
        <p:spPr>
          <a:ln/>
        </p:spPr>
      </p:sp>
      <p:sp>
        <p:nvSpPr>
          <p:cNvPr id="6147" name="Rectangle 3"/>
          <p:cNvSpPr>
            <a:spLocks noGrp="1" noChangeArrowheads="1"/>
          </p:cNvSpPr>
          <p:nvPr>
            <p:ph type="body" idx="1"/>
          </p:nvPr>
        </p:nvSpPr>
        <p:spPr/>
        <p:txBody>
          <a:bodyPr/>
          <a:lstStyle/>
          <a:p>
            <a:r>
              <a:rPr lang="is-IS"/>
              <a:t>A high percentage of the icelandic workforce has no further education or around 30%</a:t>
            </a:r>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D359D6-EE52-4859-884C-16600C617C56}" type="slidenum">
              <a:rPr lang="en-US"/>
              <a:pPr/>
              <a:t>3</a:t>
            </a:fld>
            <a:endParaRPr lang="en-US"/>
          </a:p>
        </p:txBody>
      </p:sp>
      <p:sp>
        <p:nvSpPr>
          <p:cNvPr id="12290" name="Rectangle 2"/>
          <p:cNvSpPr>
            <a:spLocks noRot="1" noChangeArrowheads="1" noTextEdit="1"/>
          </p:cNvSpPr>
          <p:nvPr>
            <p:ph type="sldImg"/>
          </p:nvPr>
        </p:nvSpPr>
        <p:spPr>
          <a:ln/>
        </p:spPr>
      </p:sp>
      <p:sp>
        <p:nvSpPr>
          <p:cNvPr id="12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5ADF98-E458-4B4C-9590-D4DA44360BFA}" type="slidenum">
              <a:rPr lang="en-US"/>
              <a:pPr/>
              <a:t>4</a:t>
            </a:fld>
            <a:endParaRPr lang="en-US"/>
          </a:p>
        </p:txBody>
      </p:sp>
      <p:sp>
        <p:nvSpPr>
          <p:cNvPr id="23554" name="Rectangle 2"/>
          <p:cNvSpPr>
            <a:spLocks noRot="1" noChangeArrowheads="1" noTextEdit="1"/>
          </p:cNvSpPr>
          <p:nvPr>
            <p:ph type="sldImg"/>
          </p:nvPr>
        </p:nvSpPr>
        <p:spPr>
          <a:xfrm>
            <a:off x="1143000" y="685800"/>
            <a:ext cx="4573588" cy="3430588"/>
          </a:xfrm>
          <a:ln/>
        </p:spPr>
      </p:sp>
      <p:sp>
        <p:nvSpPr>
          <p:cNvPr id="23555" name="Rectangle 3"/>
          <p:cNvSpPr>
            <a:spLocks noGrp="1" noChangeArrowheads="1"/>
          </p:cNvSpPr>
          <p:nvPr>
            <p:ph type="body" idx="1"/>
          </p:nvPr>
        </p:nvSpPr>
        <p:spPr>
          <a:xfrm>
            <a:off x="685800" y="4344988"/>
            <a:ext cx="5486400" cy="4113212"/>
          </a:xfrm>
        </p:spPr>
        <p:txBody>
          <a:bodyPr/>
          <a:lstStyle/>
          <a:p>
            <a:endParaRPr lang="en-US" sz="10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24C304-71CA-41FF-8E70-FBFDB624759A}" type="slidenum">
              <a:rPr lang="en-US"/>
              <a:pPr/>
              <a:t>5</a:t>
            </a:fld>
            <a:endParaRPr lang="en-US"/>
          </a:p>
        </p:txBody>
      </p:sp>
      <p:sp>
        <p:nvSpPr>
          <p:cNvPr id="16386" name="Rectangle 2"/>
          <p:cNvSpPr>
            <a:spLocks noRo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A3F1B9-74EF-48CC-93BA-92DAED754D6A}" type="slidenum">
              <a:rPr lang="en-US"/>
              <a:pPr/>
              <a:t>6</a:t>
            </a:fld>
            <a:endParaRPr lang="en-US"/>
          </a:p>
        </p:txBody>
      </p:sp>
      <p:sp>
        <p:nvSpPr>
          <p:cNvPr id="21506" name="Rectangle 2"/>
          <p:cNvSpPr>
            <a:spLocks noRot="1" noChangeArrowheads="1" noTextEdit="1"/>
          </p:cNvSpPr>
          <p:nvPr>
            <p:ph type="sldImg"/>
          </p:nvPr>
        </p:nvSpPr>
        <p:spPr>
          <a:ln/>
        </p:spPr>
      </p:sp>
      <p:sp>
        <p:nvSpPr>
          <p:cNvPr id="21507"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86FF43-5380-4903-A80D-5BF838E32F8E}" type="slidenum">
              <a:rPr lang="en-US"/>
              <a:pPr/>
              <a:t>7</a:t>
            </a:fld>
            <a:endParaRPr lang="en-US"/>
          </a:p>
        </p:txBody>
      </p:sp>
      <p:sp>
        <p:nvSpPr>
          <p:cNvPr id="25602" name="Rectangle 2"/>
          <p:cNvSpPr>
            <a:spLocks noRot="1" noChangeArrowheads="1" noTextEdit="1"/>
          </p:cNvSpPr>
          <p:nvPr>
            <p:ph type="sldImg"/>
          </p:nvPr>
        </p:nvSpPr>
        <p:spPr>
          <a:ln/>
        </p:spPr>
      </p:sp>
      <p:sp>
        <p:nvSpPr>
          <p:cNvPr id="25603" name="Rectangle 3"/>
          <p:cNvSpPr>
            <a:spLocks noGrp="1" noChangeArrowheads="1"/>
          </p:cNvSpPr>
          <p:nvPr>
            <p:ph type="body" idx="1"/>
          </p:nvPr>
        </p:nvSpPr>
        <p:spPr/>
        <p:txBody>
          <a:bodyPr/>
          <a:lstStyle/>
          <a:p>
            <a:r>
              <a:rPr lang="en-US"/>
              <a:t>The main activities in ie are built on these strands</a:t>
            </a:r>
          </a:p>
          <a:p>
            <a:r>
              <a:rPr lang="is-IS"/>
              <a:t>If you look at these core activities you can see that many subjects and various kinds of knowledge are used in ie</a:t>
            </a:r>
          </a:p>
          <a:p>
            <a:r>
              <a:rPr lang="is-IS"/>
              <a:t>Science, inventors methods, arts, icelandic, slojd (woodshop), the world outside, world of work and experience from personal life.</a:t>
            </a:r>
            <a:endParaRPr lang="en-US"/>
          </a:p>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217862-F10D-402B-9699-E5CA49FE3DFB}" type="slidenum">
              <a:rPr lang="en-US"/>
              <a:pPr/>
              <a:t>8</a:t>
            </a:fld>
            <a:endParaRPr lang="en-US"/>
          </a:p>
        </p:txBody>
      </p:sp>
      <p:sp>
        <p:nvSpPr>
          <p:cNvPr id="51202" name="Rectangle 2"/>
          <p:cNvSpPr>
            <a:spLocks noRot="1" noChangeArrowheads="1" noTextEdit="1"/>
          </p:cNvSpPr>
          <p:nvPr>
            <p:ph type="sldImg"/>
          </p:nvPr>
        </p:nvSpPr>
        <p:spPr>
          <a:ln/>
        </p:spPr>
      </p:sp>
      <p:sp>
        <p:nvSpPr>
          <p:cNvPr id="51203" name="Rectangle 3"/>
          <p:cNvSpPr>
            <a:spLocks noGrp="1" noChangeArrowheads="1"/>
          </p:cNvSpPr>
          <p:nvPr>
            <p:ph type="body" idx="1"/>
          </p:nvPr>
        </p:nvSpPr>
        <p:spPr/>
        <p:txBody>
          <a:bodyPr/>
          <a:lstStyle/>
          <a:p>
            <a:r>
              <a:rPr lang="is-IS"/>
              <a:t>Carried out my research- </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371945-6816-4773-916C-8AF70FA326AC}" type="slidenum">
              <a:rPr lang="en-US"/>
              <a:pPr/>
              <a:t>9</a:t>
            </a:fld>
            <a:endParaRPr lang="en-US"/>
          </a:p>
        </p:txBody>
      </p:sp>
      <p:sp>
        <p:nvSpPr>
          <p:cNvPr id="29698" name="Rectangle 2"/>
          <p:cNvSpPr>
            <a:spLocks noRot="1" noChangeArrowheads="1" noTextEdit="1"/>
          </p:cNvSpPr>
          <p:nvPr>
            <p:ph type="sldImg"/>
          </p:nvPr>
        </p:nvSpPr>
        <p:spPr>
          <a:xfrm>
            <a:off x="1143000" y="685800"/>
            <a:ext cx="4573588" cy="3430588"/>
          </a:xfrm>
          <a:ln/>
        </p:spPr>
      </p:sp>
      <p:sp>
        <p:nvSpPr>
          <p:cNvPr id="29699" name="Rectangle 3"/>
          <p:cNvSpPr>
            <a:spLocks noGrp="1" noChangeArrowheads="1"/>
          </p:cNvSpPr>
          <p:nvPr>
            <p:ph type="body" idx="1"/>
          </p:nvPr>
        </p:nvSpPr>
        <p:spPr>
          <a:xfrm>
            <a:off x="685800" y="4344988"/>
            <a:ext cx="5486400" cy="4113212"/>
          </a:xfrm>
        </p:spPr>
        <p:txBody>
          <a:bodyPr/>
          <a:lstStyle/>
          <a:p>
            <a:r>
              <a:rPr lang="is-IS" sz="1000"/>
              <a:t>The population was 189, 131 were delivered, answers from 73. Að þessum 10 skólum meðtöldum eru svör skólanna orðin 73 og þar með tæplega 57% svörun. Niðurstaðan, miðað við þessa 73 skóla, er  sú að í tæplega 10% íslenskra grunnskóla var kennd nýsköpun með formlegum hætti veturinn 2003-2004. </a:t>
            </a:r>
            <a:r>
              <a:rPr lang="is-IS" sz="1000" b="1"/>
              <a:t> </a:t>
            </a:r>
            <a:r>
              <a:rPr lang="is-IS" sz="1000"/>
              <a:t>Um 36% skóla til viðbótar telja sig vera að kenna einhverja nýsköpun, samþætta við aðrar námsgreinar eða sem áherslu í kennslu.  Samtals eru þá 46% grunnskólanna með einhverja nýsköpunarkennslu að mati skólastjóra þeirra.</a:t>
            </a:r>
            <a:endParaRPr lang="en-US" sz="1000"/>
          </a:p>
          <a:p>
            <a:r>
              <a:rPr lang="en-US" sz="1000"/>
              <a:t/>
            </a:r>
            <a:br>
              <a:rPr lang="en-US" sz="1000"/>
            </a:br>
            <a:r>
              <a:rPr lang="en-GB" sz="1000">
                <a:hlinkClick r:id="" action="ppaction://noaction"/>
              </a:rPr>
              <a:t>[1]</a:t>
            </a:r>
            <a:r>
              <a:rPr lang="en-GB" sz="1000"/>
              <a:t> </a:t>
            </a:r>
            <a:r>
              <a:rPr lang="is-IS" sz="1000"/>
              <a:t>Mismunandi var hvað lá að baki mati þeirra sem ég rannsakaði betur á þessu stigi. Einn sagðist ekki vera með neina nýsköpunarkennslu af nokkru tagi og skildi ekki hvað hann hafi verið að hugsa þegar hann svaraði því að hans skóli væri með formlega nýsköpunarkennslu. Aðrir höfðu talið eina heimsókn yfir veturinn frá utanaðkomandi nýsköpunarkennara sem formlega kennslu og enn aðrir nýbreytniverkefni sem formlega nýsköpunarkennslu.</a:t>
            </a:r>
            <a:endParaRPr lang="en-US" sz="10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a:t>21.09.07</a:t>
            </a:r>
          </a:p>
        </p:txBody>
      </p:sp>
      <p:sp>
        <p:nvSpPr>
          <p:cNvPr id="5" name="Footer Placeholder 4"/>
          <p:cNvSpPr>
            <a:spLocks noGrp="1"/>
          </p:cNvSpPr>
          <p:nvPr>
            <p:ph type="ftr" sz="quarter" idx="11"/>
          </p:nvPr>
        </p:nvSpPr>
        <p:spPr/>
        <p:txBody>
          <a:bodyPr/>
          <a:lstStyle>
            <a:lvl1pPr>
              <a:defRPr/>
            </a:lvl1pPr>
          </a:lstStyle>
          <a:p>
            <a:r>
              <a:rPr lang="en-US"/>
              <a:t>  </a:t>
            </a:r>
          </a:p>
          <a:p>
            <a:r>
              <a:rPr lang="is-IS"/>
              <a:t>svanjons@khi.is</a:t>
            </a:r>
          </a:p>
          <a:p>
            <a:endParaRPr lang="en-US"/>
          </a:p>
        </p:txBody>
      </p:sp>
      <p:sp>
        <p:nvSpPr>
          <p:cNvPr id="6" name="Slide Number Placeholder 5"/>
          <p:cNvSpPr>
            <a:spLocks noGrp="1"/>
          </p:cNvSpPr>
          <p:nvPr>
            <p:ph type="sldNum" sz="quarter" idx="12"/>
          </p:nvPr>
        </p:nvSpPr>
        <p:spPr/>
        <p:txBody>
          <a:bodyPr/>
          <a:lstStyle>
            <a:lvl1pPr>
              <a:defRPr/>
            </a:lvl1pPr>
          </a:lstStyle>
          <a:p>
            <a:fld id="{9850D9E4-0273-4581-A981-5D86CDCA3FD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t>21.09.07</a:t>
            </a:r>
          </a:p>
        </p:txBody>
      </p:sp>
      <p:sp>
        <p:nvSpPr>
          <p:cNvPr id="5" name="Footer Placeholder 4"/>
          <p:cNvSpPr>
            <a:spLocks noGrp="1"/>
          </p:cNvSpPr>
          <p:nvPr>
            <p:ph type="ftr" sz="quarter" idx="11"/>
          </p:nvPr>
        </p:nvSpPr>
        <p:spPr/>
        <p:txBody>
          <a:bodyPr/>
          <a:lstStyle>
            <a:lvl1pPr>
              <a:defRPr/>
            </a:lvl1pPr>
          </a:lstStyle>
          <a:p>
            <a:r>
              <a:rPr lang="en-US"/>
              <a:t>  </a:t>
            </a:r>
          </a:p>
          <a:p>
            <a:r>
              <a:rPr lang="is-IS"/>
              <a:t>svanjons@khi.is</a:t>
            </a:r>
          </a:p>
          <a:p>
            <a:endParaRPr lang="en-US"/>
          </a:p>
        </p:txBody>
      </p:sp>
      <p:sp>
        <p:nvSpPr>
          <p:cNvPr id="6" name="Slide Number Placeholder 5"/>
          <p:cNvSpPr>
            <a:spLocks noGrp="1"/>
          </p:cNvSpPr>
          <p:nvPr>
            <p:ph type="sldNum" sz="quarter" idx="12"/>
          </p:nvPr>
        </p:nvSpPr>
        <p:spPr/>
        <p:txBody>
          <a:bodyPr/>
          <a:lstStyle>
            <a:lvl1pPr>
              <a:defRPr/>
            </a:lvl1pPr>
          </a:lstStyle>
          <a:p>
            <a:fld id="{65313835-437D-43D9-9119-803BB8FB01E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t>21.09.07</a:t>
            </a:r>
          </a:p>
        </p:txBody>
      </p:sp>
      <p:sp>
        <p:nvSpPr>
          <p:cNvPr id="5" name="Footer Placeholder 4"/>
          <p:cNvSpPr>
            <a:spLocks noGrp="1"/>
          </p:cNvSpPr>
          <p:nvPr>
            <p:ph type="ftr" sz="quarter" idx="11"/>
          </p:nvPr>
        </p:nvSpPr>
        <p:spPr/>
        <p:txBody>
          <a:bodyPr/>
          <a:lstStyle>
            <a:lvl1pPr>
              <a:defRPr/>
            </a:lvl1pPr>
          </a:lstStyle>
          <a:p>
            <a:r>
              <a:rPr lang="en-US"/>
              <a:t>  </a:t>
            </a:r>
          </a:p>
          <a:p>
            <a:r>
              <a:rPr lang="is-IS"/>
              <a:t>svanjons@khi.is</a:t>
            </a:r>
          </a:p>
          <a:p>
            <a:endParaRPr lang="en-US"/>
          </a:p>
        </p:txBody>
      </p:sp>
      <p:sp>
        <p:nvSpPr>
          <p:cNvPr id="6" name="Slide Number Placeholder 5"/>
          <p:cNvSpPr>
            <a:spLocks noGrp="1"/>
          </p:cNvSpPr>
          <p:nvPr>
            <p:ph type="sldNum" sz="quarter" idx="12"/>
          </p:nvPr>
        </p:nvSpPr>
        <p:spPr/>
        <p:txBody>
          <a:bodyPr/>
          <a:lstStyle>
            <a:lvl1pPr>
              <a:defRPr/>
            </a:lvl1pPr>
          </a:lstStyle>
          <a:p>
            <a:fld id="{0BB03F26-E419-4A9A-8F69-14029B49AFC8}"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r>
              <a:rPr lang="en-US"/>
              <a:t>21.09.07</a:t>
            </a: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r>
              <a:rPr lang="en-US"/>
              <a:t>  </a:t>
            </a:r>
          </a:p>
          <a:p>
            <a:r>
              <a:rPr lang="is-IS"/>
              <a:t>svanjons@khi.is</a:t>
            </a:r>
          </a:p>
          <a:p>
            <a:endParaRPr lang="en-US"/>
          </a:p>
        </p:txBody>
      </p:sp>
      <p:sp>
        <p:nvSpPr>
          <p:cNvPr id="8" name="Slide Number Placeholder 7"/>
          <p:cNvSpPr>
            <a:spLocks noGrp="1"/>
          </p:cNvSpPr>
          <p:nvPr>
            <p:ph type="sldNum" sz="quarter" idx="12"/>
          </p:nvPr>
        </p:nvSpPr>
        <p:spPr>
          <a:xfrm>
            <a:off x="6659563" y="6308725"/>
            <a:ext cx="2089150" cy="549275"/>
          </a:xfrm>
        </p:spPr>
        <p:txBody>
          <a:bodyPr/>
          <a:lstStyle>
            <a:lvl1pPr>
              <a:defRPr/>
            </a:lvl1pPr>
          </a:lstStyle>
          <a:p>
            <a:fld id="{60F8C326-91B8-4D73-825B-2008D1F990C0}"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r>
              <a:rPr lang="en-US"/>
              <a:t>21.09.07</a:t>
            </a: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a:t>  </a:t>
            </a:r>
          </a:p>
          <a:p>
            <a:r>
              <a:rPr lang="is-IS"/>
              <a:t>svanjons@khi.is</a:t>
            </a:r>
          </a:p>
          <a:p>
            <a:endParaRPr lang="en-US"/>
          </a:p>
        </p:txBody>
      </p:sp>
      <p:sp>
        <p:nvSpPr>
          <p:cNvPr id="7" name="Slide Number Placeholder 6"/>
          <p:cNvSpPr>
            <a:spLocks noGrp="1"/>
          </p:cNvSpPr>
          <p:nvPr>
            <p:ph type="sldNum" sz="quarter" idx="12"/>
          </p:nvPr>
        </p:nvSpPr>
        <p:spPr>
          <a:xfrm>
            <a:off x="6659563" y="6308725"/>
            <a:ext cx="2089150" cy="549275"/>
          </a:xfrm>
        </p:spPr>
        <p:txBody>
          <a:bodyPr/>
          <a:lstStyle>
            <a:lvl1pPr>
              <a:defRPr/>
            </a:lvl1pPr>
          </a:lstStyle>
          <a:p>
            <a:fld id="{24565B89-F860-4CC8-A38C-53878339C41D}"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r>
              <a:rPr lang="en-US"/>
              <a:t>21.09.07</a:t>
            </a: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a:t>  </a:t>
            </a:r>
          </a:p>
          <a:p>
            <a:r>
              <a:rPr lang="is-IS"/>
              <a:t>svanjons@khi.is</a:t>
            </a:r>
          </a:p>
          <a:p>
            <a:endParaRPr lang="en-US"/>
          </a:p>
        </p:txBody>
      </p:sp>
      <p:sp>
        <p:nvSpPr>
          <p:cNvPr id="7" name="Slide Number Placeholder 6"/>
          <p:cNvSpPr>
            <a:spLocks noGrp="1"/>
          </p:cNvSpPr>
          <p:nvPr>
            <p:ph type="sldNum" sz="quarter" idx="12"/>
          </p:nvPr>
        </p:nvSpPr>
        <p:spPr>
          <a:xfrm>
            <a:off x="6659563" y="6308725"/>
            <a:ext cx="2089150" cy="549275"/>
          </a:xfrm>
        </p:spPr>
        <p:txBody>
          <a:bodyPr/>
          <a:lstStyle>
            <a:lvl1pPr>
              <a:defRPr/>
            </a:lvl1pPr>
          </a:lstStyle>
          <a:p>
            <a:fld id="{58373B2C-0456-48E1-B841-148AC68ACAB8}"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r>
              <a:rPr lang="en-US"/>
              <a:t>21.09.07</a:t>
            </a: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r>
              <a:rPr lang="en-US"/>
              <a:t>  </a:t>
            </a:r>
          </a:p>
          <a:p>
            <a:r>
              <a:rPr lang="is-IS"/>
              <a:t>svanjons@khi.is</a:t>
            </a:r>
          </a:p>
          <a:p>
            <a:endParaRPr lang="en-US"/>
          </a:p>
        </p:txBody>
      </p:sp>
      <p:sp>
        <p:nvSpPr>
          <p:cNvPr id="8" name="Slide Number Placeholder 7"/>
          <p:cNvSpPr>
            <a:spLocks noGrp="1"/>
          </p:cNvSpPr>
          <p:nvPr>
            <p:ph type="sldNum" sz="quarter" idx="12"/>
          </p:nvPr>
        </p:nvSpPr>
        <p:spPr>
          <a:xfrm>
            <a:off x="6659563" y="6308725"/>
            <a:ext cx="2089150" cy="549275"/>
          </a:xfrm>
        </p:spPr>
        <p:txBody>
          <a:bodyPr/>
          <a:lstStyle>
            <a:lvl1pPr>
              <a:defRPr/>
            </a:lvl1pPr>
          </a:lstStyle>
          <a:p>
            <a:fld id="{0F6C23BF-9540-4969-B2B1-D2CBD8077F0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t>21.09.07</a:t>
            </a:r>
          </a:p>
        </p:txBody>
      </p:sp>
      <p:sp>
        <p:nvSpPr>
          <p:cNvPr id="5" name="Footer Placeholder 4"/>
          <p:cNvSpPr>
            <a:spLocks noGrp="1"/>
          </p:cNvSpPr>
          <p:nvPr>
            <p:ph type="ftr" sz="quarter" idx="11"/>
          </p:nvPr>
        </p:nvSpPr>
        <p:spPr/>
        <p:txBody>
          <a:bodyPr/>
          <a:lstStyle>
            <a:lvl1pPr>
              <a:defRPr/>
            </a:lvl1pPr>
          </a:lstStyle>
          <a:p>
            <a:r>
              <a:rPr lang="en-US"/>
              <a:t>  </a:t>
            </a:r>
          </a:p>
          <a:p>
            <a:r>
              <a:rPr lang="is-IS"/>
              <a:t>svanjons@khi.is</a:t>
            </a:r>
          </a:p>
          <a:p>
            <a:endParaRPr lang="en-US"/>
          </a:p>
        </p:txBody>
      </p:sp>
      <p:sp>
        <p:nvSpPr>
          <p:cNvPr id="6" name="Slide Number Placeholder 5"/>
          <p:cNvSpPr>
            <a:spLocks noGrp="1"/>
          </p:cNvSpPr>
          <p:nvPr>
            <p:ph type="sldNum" sz="quarter" idx="12"/>
          </p:nvPr>
        </p:nvSpPr>
        <p:spPr/>
        <p:txBody>
          <a:bodyPr/>
          <a:lstStyle>
            <a:lvl1pPr>
              <a:defRPr/>
            </a:lvl1pPr>
          </a:lstStyle>
          <a:p>
            <a:fld id="{60877854-B59D-476B-8B5E-B8EC660469B7}"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a:t>21.09.07</a:t>
            </a:r>
          </a:p>
        </p:txBody>
      </p:sp>
      <p:sp>
        <p:nvSpPr>
          <p:cNvPr id="5" name="Footer Placeholder 4"/>
          <p:cNvSpPr>
            <a:spLocks noGrp="1"/>
          </p:cNvSpPr>
          <p:nvPr>
            <p:ph type="ftr" sz="quarter" idx="11"/>
          </p:nvPr>
        </p:nvSpPr>
        <p:spPr/>
        <p:txBody>
          <a:bodyPr/>
          <a:lstStyle>
            <a:lvl1pPr>
              <a:defRPr/>
            </a:lvl1pPr>
          </a:lstStyle>
          <a:p>
            <a:r>
              <a:rPr lang="en-US"/>
              <a:t>  </a:t>
            </a:r>
          </a:p>
          <a:p>
            <a:r>
              <a:rPr lang="is-IS"/>
              <a:t>svanjons@khi.is</a:t>
            </a:r>
          </a:p>
          <a:p>
            <a:endParaRPr lang="en-US"/>
          </a:p>
        </p:txBody>
      </p:sp>
      <p:sp>
        <p:nvSpPr>
          <p:cNvPr id="6" name="Slide Number Placeholder 5"/>
          <p:cNvSpPr>
            <a:spLocks noGrp="1"/>
          </p:cNvSpPr>
          <p:nvPr>
            <p:ph type="sldNum" sz="quarter" idx="12"/>
          </p:nvPr>
        </p:nvSpPr>
        <p:spPr/>
        <p:txBody>
          <a:bodyPr/>
          <a:lstStyle>
            <a:lvl1pPr>
              <a:defRPr/>
            </a:lvl1pPr>
          </a:lstStyle>
          <a:p>
            <a:fld id="{C0EE69E1-36BF-45C2-A7AC-EDE369E3586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a:t>21.09.07</a:t>
            </a:r>
          </a:p>
        </p:txBody>
      </p:sp>
      <p:sp>
        <p:nvSpPr>
          <p:cNvPr id="6" name="Footer Placeholder 5"/>
          <p:cNvSpPr>
            <a:spLocks noGrp="1"/>
          </p:cNvSpPr>
          <p:nvPr>
            <p:ph type="ftr" sz="quarter" idx="11"/>
          </p:nvPr>
        </p:nvSpPr>
        <p:spPr/>
        <p:txBody>
          <a:bodyPr/>
          <a:lstStyle>
            <a:lvl1pPr>
              <a:defRPr/>
            </a:lvl1pPr>
          </a:lstStyle>
          <a:p>
            <a:r>
              <a:rPr lang="en-US"/>
              <a:t>  </a:t>
            </a:r>
          </a:p>
          <a:p>
            <a:r>
              <a:rPr lang="is-IS"/>
              <a:t>svanjons@khi.is</a:t>
            </a:r>
          </a:p>
          <a:p>
            <a:endParaRPr lang="en-US"/>
          </a:p>
        </p:txBody>
      </p:sp>
      <p:sp>
        <p:nvSpPr>
          <p:cNvPr id="7" name="Slide Number Placeholder 6"/>
          <p:cNvSpPr>
            <a:spLocks noGrp="1"/>
          </p:cNvSpPr>
          <p:nvPr>
            <p:ph type="sldNum" sz="quarter" idx="12"/>
          </p:nvPr>
        </p:nvSpPr>
        <p:spPr/>
        <p:txBody>
          <a:bodyPr/>
          <a:lstStyle>
            <a:lvl1pPr>
              <a:defRPr/>
            </a:lvl1pPr>
          </a:lstStyle>
          <a:p>
            <a:fld id="{7C3C4BBA-188B-431A-AD39-CAAF9FB1EB6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a:t>21.09.07</a:t>
            </a:r>
          </a:p>
        </p:txBody>
      </p:sp>
      <p:sp>
        <p:nvSpPr>
          <p:cNvPr id="8" name="Footer Placeholder 7"/>
          <p:cNvSpPr>
            <a:spLocks noGrp="1"/>
          </p:cNvSpPr>
          <p:nvPr>
            <p:ph type="ftr" sz="quarter" idx="11"/>
          </p:nvPr>
        </p:nvSpPr>
        <p:spPr/>
        <p:txBody>
          <a:bodyPr/>
          <a:lstStyle>
            <a:lvl1pPr>
              <a:defRPr/>
            </a:lvl1pPr>
          </a:lstStyle>
          <a:p>
            <a:r>
              <a:rPr lang="en-US"/>
              <a:t>  </a:t>
            </a:r>
          </a:p>
          <a:p>
            <a:r>
              <a:rPr lang="is-IS"/>
              <a:t>svanjons@khi.is</a:t>
            </a:r>
          </a:p>
          <a:p>
            <a:endParaRPr lang="en-US"/>
          </a:p>
        </p:txBody>
      </p:sp>
      <p:sp>
        <p:nvSpPr>
          <p:cNvPr id="9" name="Slide Number Placeholder 8"/>
          <p:cNvSpPr>
            <a:spLocks noGrp="1"/>
          </p:cNvSpPr>
          <p:nvPr>
            <p:ph type="sldNum" sz="quarter" idx="12"/>
          </p:nvPr>
        </p:nvSpPr>
        <p:spPr/>
        <p:txBody>
          <a:bodyPr/>
          <a:lstStyle>
            <a:lvl1pPr>
              <a:defRPr/>
            </a:lvl1pPr>
          </a:lstStyle>
          <a:p>
            <a:fld id="{97D01872-0DF2-4F7F-86BB-63BCBC195ED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a:t>21.09.07</a:t>
            </a:r>
          </a:p>
        </p:txBody>
      </p:sp>
      <p:sp>
        <p:nvSpPr>
          <p:cNvPr id="4" name="Footer Placeholder 3"/>
          <p:cNvSpPr>
            <a:spLocks noGrp="1"/>
          </p:cNvSpPr>
          <p:nvPr>
            <p:ph type="ftr" sz="quarter" idx="11"/>
          </p:nvPr>
        </p:nvSpPr>
        <p:spPr/>
        <p:txBody>
          <a:bodyPr/>
          <a:lstStyle>
            <a:lvl1pPr>
              <a:defRPr/>
            </a:lvl1pPr>
          </a:lstStyle>
          <a:p>
            <a:r>
              <a:rPr lang="en-US"/>
              <a:t>  </a:t>
            </a:r>
          </a:p>
          <a:p>
            <a:r>
              <a:rPr lang="is-IS"/>
              <a:t>svanjons@khi.is</a:t>
            </a:r>
          </a:p>
          <a:p>
            <a:endParaRPr lang="en-US"/>
          </a:p>
        </p:txBody>
      </p:sp>
      <p:sp>
        <p:nvSpPr>
          <p:cNvPr id="5" name="Slide Number Placeholder 4"/>
          <p:cNvSpPr>
            <a:spLocks noGrp="1"/>
          </p:cNvSpPr>
          <p:nvPr>
            <p:ph type="sldNum" sz="quarter" idx="12"/>
          </p:nvPr>
        </p:nvSpPr>
        <p:spPr/>
        <p:txBody>
          <a:bodyPr/>
          <a:lstStyle>
            <a:lvl1pPr>
              <a:defRPr/>
            </a:lvl1pPr>
          </a:lstStyle>
          <a:p>
            <a:fld id="{11653E2E-D6F0-43DC-822A-F366A0E709E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t>21.09.07</a:t>
            </a:r>
          </a:p>
        </p:txBody>
      </p:sp>
      <p:sp>
        <p:nvSpPr>
          <p:cNvPr id="3" name="Footer Placeholder 2"/>
          <p:cNvSpPr>
            <a:spLocks noGrp="1"/>
          </p:cNvSpPr>
          <p:nvPr>
            <p:ph type="ftr" sz="quarter" idx="11"/>
          </p:nvPr>
        </p:nvSpPr>
        <p:spPr/>
        <p:txBody>
          <a:bodyPr/>
          <a:lstStyle>
            <a:lvl1pPr>
              <a:defRPr/>
            </a:lvl1pPr>
          </a:lstStyle>
          <a:p>
            <a:r>
              <a:rPr lang="en-US"/>
              <a:t>  </a:t>
            </a:r>
          </a:p>
          <a:p>
            <a:r>
              <a:rPr lang="is-IS"/>
              <a:t>svanjons@khi.is</a:t>
            </a:r>
          </a:p>
          <a:p>
            <a:endParaRPr lang="en-US"/>
          </a:p>
        </p:txBody>
      </p:sp>
      <p:sp>
        <p:nvSpPr>
          <p:cNvPr id="4" name="Slide Number Placeholder 3"/>
          <p:cNvSpPr>
            <a:spLocks noGrp="1"/>
          </p:cNvSpPr>
          <p:nvPr>
            <p:ph type="sldNum" sz="quarter" idx="12"/>
          </p:nvPr>
        </p:nvSpPr>
        <p:spPr/>
        <p:txBody>
          <a:bodyPr/>
          <a:lstStyle>
            <a:lvl1pPr>
              <a:defRPr/>
            </a:lvl1pPr>
          </a:lstStyle>
          <a:p>
            <a:fld id="{F37D965A-6A30-4304-968C-7A62E97129A7}"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t>21.09.07</a:t>
            </a:r>
          </a:p>
        </p:txBody>
      </p:sp>
      <p:sp>
        <p:nvSpPr>
          <p:cNvPr id="6" name="Footer Placeholder 5"/>
          <p:cNvSpPr>
            <a:spLocks noGrp="1"/>
          </p:cNvSpPr>
          <p:nvPr>
            <p:ph type="ftr" sz="quarter" idx="11"/>
          </p:nvPr>
        </p:nvSpPr>
        <p:spPr/>
        <p:txBody>
          <a:bodyPr/>
          <a:lstStyle>
            <a:lvl1pPr>
              <a:defRPr/>
            </a:lvl1pPr>
          </a:lstStyle>
          <a:p>
            <a:r>
              <a:rPr lang="en-US"/>
              <a:t>  </a:t>
            </a:r>
          </a:p>
          <a:p>
            <a:r>
              <a:rPr lang="is-IS"/>
              <a:t>svanjons@khi.is</a:t>
            </a:r>
          </a:p>
          <a:p>
            <a:endParaRPr lang="en-US"/>
          </a:p>
        </p:txBody>
      </p:sp>
      <p:sp>
        <p:nvSpPr>
          <p:cNvPr id="7" name="Slide Number Placeholder 6"/>
          <p:cNvSpPr>
            <a:spLocks noGrp="1"/>
          </p:cNvSpPr>
          <p:nvPr>
            <p:ph type="sldNum" sz="quarter" idx="12"/>
          </p:nvPr>
        </p:nvSpPr>
        <p:spPr/>
        <p:txBody>
          <a:bodyPr/>
          <a:lstStyle>
            <a:lvl1pPr>
              <a:defRPr/>
            </a:lvl1pPr>
          </a:lstStyle>
          <a:p>
            <a:fld id="{14CFD764-1AF8-4472-BD69-E661112B5791}"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t>21.09.07</a:t>
            </a:r>
          </a:p>
        </p:txBody>
      </p:sp>
      <p:sp>
        <p:nvSpPr>
          <p:cNvPr id="6" name="Footer Placeholder 5"/>
          <p:cNvSpPr>
            <a:spLocks noGrp="1"/>
          </p:cNvSpPr>
          <p:nvPr>
            <p:ph type="ftr" sz="quarter" idx="11"/>
          </p:nvPr>
        </p:nvSpPr>
        <p:spPr/>
        <p:txBody>
          <a:bodyPr/>
          <a:lstStyle>
            <a:lvl1pPr>
              <a:defRPr/>
            </a:lvl1pPr>
          </a:lstStyle>
          <a:p>
            <a:r>
              <a:rPr lang="en-US"/>
              <a:t>  </a:t>
            </a:r>
          </a:p>
          <a:p>
            <a:r>
              <a:rPr lang="is-IS"/>
              <a:t>svanjons@khi.is</a:t>
            </a:r>
          </a:p>
          <a:p>
            <a:endParaRPr lang="en-US"/>
          </a:p>
        </p:txBody>
      </p:sp>
      <p:sp>
        <p:nvSpPr>
          <p:cNvPr id="7" name="Slide Number Placeholder 6"/>
          <p:cNvSpPr>
            <a:spLocks noGrp="1"/>
          </p:cNvSpPr>
          <p:nvPr>
            <p:ph type="sldNum" sz="quarter" idx="12"/>
          </p:nvPr>
        </p:nvSpPr>
        <p:spPr/>
        <p:txBody>
          <a:bodyPr/>
          <a:lstStyle>
            <a:lvl1pPr>
              <a:defRPr/>
            </a:lvl1pPr>
          </a:lstStyle>
          <a:p>
            <a:fld id="{5FA34B88-8E40-48C0-8B40-9814448F65D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AE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r>
              <a:rPr lang="en-US"/>
              <a:t>21.09.07</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a:t>  </a:t>
            </a:r>
          </a:p>
          <a:p>
            <a:r>
              <a:rPr lang="is-IS"/>
              <a:t>svanjons@khi.is</a:t>
            </a:r>
          </a:p>
          <a:p>
            <a:endParaRPr lang="en-US"/>
          </a:p>
        </p:txBody>
      </p:sp>
      <p:pic>
        <p:nvPicPr>
          <p:cNvPr id="1031" name="Picture 7"/>
          <p:cNvPicPr>
            <a:picLocks noChangeAspect="1" noChangeArrowheads="1"/>
          </p:cNvPicPr>
          <p:nvPr userDrawn="1"/>
        </p:nvPicPr>
        <p:blipFill>
          <a:blip r:embed="rId17" cstate="print"/>
          <a:srcRect/>
          <a:stretch>
            <a:fillRect/>
          </a:stretch>
        </p:blipFill>
        <p:spPr bwMode="auto">
          <a:xfrm>
            <a:off x="8101013" y="4652963"/>
            <a:ext cx="809625" cy="1927225"/>
          </a:xfrm>
          <a:prstGeom prst="rect">
            <a:avLst/>
          </a:prstGeom>
          <a:noFill/>
        </p:spPr>
      </p:pic>
      <p:sp>
        <p:nvSpPr>
          <p:cNvPr id="1030" name="Rectangle 6"/>
          <p:cNvSpPr>
            <a:spLocks noGrp="1" noChangeArrowheads="1"/>
          </p:cNvSpPr>
          <p:nvPr>
            <p:ph type="sldNum" sz="quarter" idx="4"/>
          </p:nvPr>
        </p:nvSpPr>
        <p:spPr bwMode="auto">
          <a:xfrm>
            <a:off x="6659563" y="6308725"/>
            <a:ext cx="2089150" cy="549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C328BCF-2499-40C7-8F9D-1CCD887156D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www.jai.is/" TargetMode="External"/><Relationship Id="rId3" Type="http://schemas.openxmlformats.org/officeDocument/2006/relationships/image" Target="../media/image6.png"/><Relationship Id="rId7" Type="http://schemas.openxmlformats.org/officeDocument/2006/relationships/hyperlink" Target="http://www.yeffactory.com/" TargetMode="External"/><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fiknf.blog.is/blog/fiknf/" TargetMode="External"/><Relationship Id="rId2" Type="http://schemas.openxmlformats.org/officeDocument/2006/relationships/hyperlink" Target="http://www.inet.is/fikn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21.09.07</a:t>
            </a:r>
          </a:p>
        </p:txBody>
      </p:sp>
      <p:sp>
        <p:nvSpPr>
          <p:cNvPr id="5" name="Footer Placeholder 4"/>
          <p:cNvSpPr>
            <a:spLocks noGrp="1"/>
          </p:cNvSpPr>
          <p:nvPr>
            <p:ph type="ftr" sz="quarter" idx="11"/>
          </p:nvPr>
        </p:nvSpPr>
        <p:spPr/>
        <p:txBody>
          <a:bodyPr/>
          <a:lstStyle/>
          <a:p>
            <a:r>
              <a:rPr lang="en-US"/>
              <a:t>  </a:t>
            </a:r>
          </a:p>
          <a:p>
            <a:r>
              <a:rPr lang="is-IS"/>
              <a:t>svanjons@khi.is</a:t>
            </a:r>
          </a:p>
          <a:p>
            <a:endParaRPr lang="en-US"/>
          </a:p>
        </p:txBody>
      </p:sp>
      <p:sp>
        <p:nvSpPr>
          <p:cNvPr id="2050" name="Rectangle 2"/>
          <p:cNvSpPr>
            <a:spLocks noGrp="1" noChangeArrowheads="1"/>
          </p:cNvSpPr>
          <p:nvPr>
            <p:ph type="ctrTitle"/>
          </p:nvPr>
        </p:nvSpPr>
        <p:spPr>
          <a:xfrm>
            <a:off x="539750" y="692150"/>
            <a:ext cx="7918450" cy="2160588"/>
          </a:xfrm>
        </p:spPr>
        <p:txBody>
          <a:bodyPr/>
          <a:lstStyle/>
          <a:p>
            <a:r>
              <a:rPr lang="en-GB"/>
              <a:t>Innovation Education and Entrepreneurship in the </a:t>
            </a:r>
            <a:br>
              <a:rPr lang="en-GB"/>
            </a:br>
            <a:r>
              <a:rPr lang="en-GB"/>
              <a:t>Icelandic School system</a:t>
            </a:r>
            <a:endParaRPr lang="en-US"/>
          </a:p>
        </p:txBody>
      </p:sp>
      <p:sp>
        <p:nvSpPr>
          <p:cNvPr id="2051" name="Rectangle 3"/>
          <p:cNvSpPr>
            <a:spLocks noGrp="1" noChangeArrowheads="1"/>
          </p:cNvSpPr>
          <p:nvPr>
            <p:ph type="subTitle" idx="1"/>
          </p:nvPr>
        </p:nvSpPr>
        <p:spPr>
          <a:xfrm>
            <a:off x="1403350" y="3284538"/>
            <a:ext cx="6400800" cy="2952750"/>
          </a:xfrm>
        </p:spPr>
        <p:txBody>
          <a:bodyPr/>
          <a:lstStyle/>
          <a:p>
            <a:pPr>
              <a:lnSpc>
                <a:spcPct val="80000"/>
              </a:lnSpc>
            </a:pPr>
            <a:r>
              <a:rPr lang="is-IS" sz="2400" b="1"/>
              <a:t>“...this was just connected to everything”</a:t>
            </a:r>
          </a:p>
          <a:p>
            <a:pPr>
              <a:lnSpc>
                <a:spcPct val="80000"/>
              </a:lnSpc>
            </a:pPr>
            <a:endParaRPr lang="is-IS" sz="2400" b="1"/>
          </a:p>
          <a:p>
            <a:pPr>
              <a:lnSpc>
                <a:spcPct val="80000"/>
              </a:lnSpc>
            </a:pPr>
            <a:r>
              <a:rPr lang="is-IS" sz="2000" b="1"/>
              <a:t>A seminar on innovation education and entrepreneurship in Iceland and Denmark</a:t>
            </a:r>
          </a:p>
          <a:p>
            <a:pPr>
              <a:lnSpc>
                <a:spcPct val="80000"/>
              </a:lnSpc>
            </a:pPr>
            <a:endParaRPr lang="is-IS" sz="2000" b="1"/>
          </a:p>
          <a:p>
            <a:pPr>
              <a:lnSpc>
                <a:spcPct val="80000"/>
              </a:lnSpc>
            </a:pPr>
            <a:r>
              <a:rPr lang="is-IS" sz="2000"/>
              <a:t>Svanborg R. Jónsdóttir</a:t>
            </a:r>
          </a:p>
          <a:p>
            <a:pPr>
              <a:lnSpc>
                <a:spcPct val="80000"/>
              </a:lnSpc>
            </a:pPr>
            <a:r>
              <a:rPr lang="is-IS" sz="2000"/>
              <a:t>Ph.D. Student at the Iceland University of Education</a:t>
            </a:r>
            <a:endParaRPr lang="en-US" sz="20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21.09.07</a:t>
            </a:r>
          </a:p>
        </p:txBody>
      </p:sp>
      <p:sp>
        <p:nvSpPr>
          <p:cNvPr id="5" name="Footer Placeholder 4"/>
          <p:cNvSpPr>
            <a:spLocks noGrp="1"/>
          </p:cNvSpPr>
          <p:nvPr>
            <p:ph type="ftr" sz="quarter" idx="11"/>
          </p:nvPr>
        </p:nvSpPr>
        <p:spPr/>
        <p:txBody>
          <a:bodyPr/>
          <a:lstStyle/>
          <a:p>
            <a:r>
              <a:rPr lang="en-US"/>
              <a:t>  </a:t>
            </a:r>
          </a:p>
          <a:p>
            <a:r>
              <a:rPr lang="is-IS"/>
              <a:t>svanjons@khi.is</a:t>
            </a:r>
          </a:p>
          <a:p>
            <a:endParaRPr lang="en-US"/>
          </a:p>
        </p:txBody>
      </p:sp>
      <p:sp>
        <p:nvSpPr>
          <p:cNvPr id="48130" name="Rectangle 2"/>
          <p:cNvSpPr>
            <a:spLocks noGrp="1" noChangeArrowheads="1"/>
          </p:cNvSpPr>
          <p:nvPr>
            <p:ph type="title"/>
          </p:nvPr>
        </p:nvSpPr>
        <p:spPr>
          <a:xfrm>
            <a:off x="539750" y="260350"/>
            <a:ext cx="8229600" cy="1143000"/>
          </a:xfrm>
        </p:spPr>
        <p:txBody>
          <a:bodyPr/>
          <a:lstStyle/>
          <a:p>
            <a:r>
              <a:rPr lang="is-IS" sz="3200"/>
              <a:t>Various factors influence IE</a:t>
            </a:r>
            <a:br>
              <a:rPr lang="is-IS" sz="3200"/>
            </a:br>
            <a:r>
              <a:rPr lang="is-IS" sz="3200"/>
              <a:t> the hidden curriculum</a:t>
            </a:r>
            <a:br>
              <a:rPr lang="is-IS" sz="3200"/>
            </a:br>
            <a:r>
              <a:rPr lang="is-IS" sz="2000"/>
              <a:t>the voices of teachers, administrators, ministry officials and students – and from observations </a:t>
            </a:r>
            <a:endParaRPr lang="en-US" sz="2400"/>
          </a:p>
        </p:txBody>
      </p:sp>
      <p:sp>
        <p:nvSpPr>
          <p:cNvPr id="48131" name="Rectangle 3"/>
          <p:cNvSpPr>
            <a:spLocks noGrp="1" noChangeArrowheads="1"/>
          </p:cNvSpPr>
          <p:nvPr>
            <p:ph type="body" idx="1"/>
          </p:nvPr>
        </p:nvSpPr>
        <p:spPr/>
        <p:txBody>
          <a:bodyPr/>
          <a:lstStyle/>
          <a:p>
            <a:pPr>
              <a:lnSpc>
                <a:spcPct val="90000"/>
              </a:lnSpc>
            </a:pPr>
            <a:r>
              <a:rPr lang="en-GB" sz="2400"/>
              <a:t>The role of the Innovation teacher – the teacher's professional philosophy</a:t>
            </a:r>
          </a:p>
          <a:p>
            <a:pPr>
              <a:lnSpc>
                <a:spcPct val="90000"/>
              </a:lnSpc>
            </a:pPr>
            <a:r>
              <a:rPr lang="en-GB" sz="2400"/>
              <a:t>The role of the students – freedom, autonomy</a:t>
            </a:r>
          </a:p>
          <a:p>
            <a:pPr>
              <a:lnSpc>
                <a:spcPct val="90000"/>
              </a:lnSpc>
            </a:pPr>
            <a:r>
              <a:rPr lang="en-GB" sz="2400"/>
              <a:t>School organization </a:t>
            </a:r>
          </a:p>
          <a:p>
            <a:pPr>
              <a:lnSpc>
                <a:spcPct val="90000"/>
              </a:lnSpc>
            </a:pPr>
            <a:r>
              <a:rPr lang="en-GB" sz="2400"/>
              <a:t>The importance of school leadership and support </a:t>
            </a:r>
          </a:p>
          <a:p>
            <a:pPr>
              <a:lnSpc>
                <a:spcPct val="90000"/>
              </a:lnSpc>
            </a:pPr>
            <a:r>
              <a:rPr lang="en-GB" sz="2400"/>
              <a:t>The culture or ethos of the school </a:t>
            </a:r>
          </a:p>
          <a:p>
            <a:pPr>
              <a:lnSpc>
                <a:spcPct val="90000"/>
              </a:lnSpc>
            </a:pPr>
            <a:r>
              <a:rPr lang="en-GB" sz="2400"/>
              <a:t>Available teaching materials</a:t>
            </a:r>
          </a:p>
          <a:p>
            <a:pPr>
              <a:lnSpc>
                <a:spcPct val="90000"/>
              </a:lnSpc>
            </a:pPr>
            <a:r>
              <a:rPr lang="en-GB" sz="2400"/>
              <a:t>Teacher education </a:t>
            </a:r>
          </a:p>
          <a:p>
            <a:pPr>
              <a:lnSpc>
                <a:spcPct val="90000"/>
              </a:lnSpc>
            </a:pPr>
            <a:r>
              <a:rPr lang="en-GB" sz="2400"/>
              <a:t>The innovation contest</a:t>
            </a:r>
          </a:p>
          <a:p>
            <a:pPr>
              <a:lnSpc>
                <a:spcPct val="90000"/>
              </a:lnSpc>
            </a:pPr>
            <a:r>
              <a:rPr lang="en-GB" sz="2400"/>
              <a:t>The reluctance to change</a:t>
            </a:r>
          </a:p>
          <a:p>
            <a:pPr>
              <a:lnSpc>
                <a:spcPct val="90000"/>
              </a:lnSpc>
            </a:pPr>
            <a:r>
              <a:rPr lang="en-GB" sz="2400"/>
              <a:t>The status of school subjects – academic drift</a:t>
            </a:r>
          </a:p>
          <a:p>
            <a:pPr>
              <a:lnSpc>
                <a:spcPct val="90000"/>
              </a:lnSpc>
            </a:pPr>
            <a:r>
              <a:rPr lang="en-GB" sz="2400" b="1"/>
              <a:t>Introduction of the subject to all concerning parties</a:t>
            </a:r>
            <a:endParaRPr lang="en-US" sz="2400" b="1"/>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21.09.07</a:t>
            </a:r>
          </a:p>
        </p:txBody>
      </p:sp>
      <p:sp>
        <p:nvSpPr>
          <p:cNvPr id="5" name="Footer Placeholder 4"/>
          <p:cNvSpPr>
            <a:spLocks noGrp="1"/>
          </p:cNvSpPr>
          <p:nvPr>
            <p:ph type="ftr" sz="quarter" idx="11"/>
          </p:nvPr>
        </p:nvSpPr>
        <p:spPr/>
        <p:txBody>
          <a:bodyPr/>
          <a:lstStyle/>
          <a:p>
            <a:r>
              <a:rPr lang="en-US"/>
              <a:t>  </a:t>
            </a:r>
          </a:p>
          <a:p>
            <a:r>
              <a:rPr lang="is-IS"/>
              <a:t>svanjons@khi.is</a:t>
            </a:r>
          </a:p>
          <a:p>
            <a:endParaRPr lang="en-US"/>
          </a:p>
        </p:txBody>
      </p:sp>
      <p:sp>
        <p:nvSpPr>
          <p:cNvPr id="30722" name="Rectangle 2"/>
          <p:cNvSpPr>
            <a:spLocks noGrp="1" noChangeArrowheads="1"/>
          </p:cNvSpPr>
          <p:nvPr>
            <p:ph type="title"/>
          </p:nvPr>
        </p:nvSpPr>
        <p:spPr>
          <a:xfrm>
            <a:off x="755650" y="549275"/>
            <a:ext cx="7931150" cy="868363"/>
          </a:xfrm>
        </p:spPr>
        <p:txBody>
          <a:bodyPr/>
          <a:lstStyle/>
          <a:p>
            <a:r>
              <a:rPr lang="is-IS" sz="3200"/>
              <a:t>The hidden curriculum</a:t>
            </a:r>
            <a:br>
              <a:rPr lang="is-IS" sz="3200"/>
            </a:br>
            <a:r>
              <a:rPr lang="is-IS" sz="2400"/>
              <a:t>An important factor: the role of the innovation teacher</a:t>
            </a:r>
            <a:r>
              <a:rPr lang="is-IS" sz="3200"/>
              <a:t>  </a:t>
            </a:r>
            <a:br>
              <a:rPr lang="is-IS" sz="3200"/>
            </a:br>
            <a:endParaRPr lang="en-US" sz="3200"/>
          </a:p>
        </p:txBody>
      </p:sp>
      <p:sp>
        <p:nvSpPr>
          <p:cNvPr id="30723" name="Rectangle 3"/>
          <p:cNvSpPr>
            <a:spLocks noGrp="1" noChangeArrowheads="1"/>
          </p:cNvSpPr>
          <p:nvPr>
            <p:ph type="body" idx="1"/>
          </p:nvPr>
        </p:nvSpPr>
        <p:spPr>
          <a:xfrm>
            <a:off x="323850" y="1628775"/>
            <a:ext cx="8229600" cy="4525963"/>
          </a:xfrm>
        </p:spPr>
        <p:txBody>
          <a:bodyPr/>
          <a:lstStyle/>
          <a:p>
            <a:r>
              <a:rPr lang="is-IS" sz="2400"/>
              <a:t>The innovation teacher must be the “flexible teacher “ The innovation teacher can tolerate the fact that no truth is absolute and the uncertainty of giving power to the students, the power of deciding what to work with and how, supports the student and creates the circumstances for learning.</a:t>
            </a:r>
          </a:p>
          <a:p>
            <a:endParaRPr lang="is-IS" sz="2400"/>
          </a:p>
          <a:p>
            <a:r>
              <a:rPr lang="is-IS" sz="2400"/>
              <a:t>The opposite type of teacher is the “square teacher “ who will not get the delicate flow of ideation to work well. </a:t>
            </a:r>
          </a:p>
          <a:p>
            <a:pPr>
              <a:buFontTx/>
              <a:buNone/>
            </a:pPr>
            <a:r>
              <a:rPr lang="is-IS" sz="2400"/>
              <a:t>    He/she wants to have the control and knows the right answers, the answers that can most easily be tested.</a:t>
            </a:r>
          </a:p>
          <a:p>
            <a:pPr>
              <a:buFontTx/>
              <a:buNone/>
            </a:pPr>
            <a:endParaRPr lang="en-US" sz="24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21.09.07</a:t>
            </a:r>
          </a:p>
        </p:txBody>
      </p:sp>
      <p:sp>
        <p:nvSpPr>
          <p:cNvPr id="5" name="Footer Placeholder 4"/>
          <p:cNvSpPr>
            <a:spLocks noGrp="1"/>
          </p:cNvSpPr>
          <p:nvPr>
            <p:ph type="ftr" sz="quarter" idx="11"/>
          </p:nvPr>
        </p:nvSpPr>
        <p:spPr/>
        <p:txBody>
          <a:bodyPr/>
          <a:lstStyle/>
          <a:p>
            <a:r>
              <a:rPr lang="en-US"/>
              <a:t>  </a:t>
            </a:r>
          </a:p>
          <a:p>
            <a:r>
              <a:rPr lang="is-IS"/>
              <a:t>svanjons@khi.is</a:t>
            </a:r>
          </a:p>
          <a:p>
            <a:endParaRPr lang="en-US"/>
          </a:p>
        </p:txBody>
      </p:sp>
      <p:sp>
        <p:nvSpPr>
          <p:cNvPr id="26626" name="Rectangle 2"/>
          <p:cNvSpPr>
            <a:spLocks noGrp="1" noChangeArrowheads="1"/>
          </p:cNvSpPr>
          <p:nvPr>
            <p:ph type="title"/>
          </p:nvPr>
        </p:nvSpPr>
        <p:spPr>
          <a:xfrm>
            <a:off x="395288" y="274638"/>
            <a:ext cx="8291512" cy="1066800"/>
          </a:xfrm>
        </p:spPr>
        <p:txBody>
          <a:bodyPr/>
          <a:lstStyle/>
          <a:p>
            <a:r>
              <a:rPr lang="is-IS" sz="3600"/>
              <a:t>Entrepreneurship in the curriculum for upper secondary schools</a:t>
            </a:r>
          </a:p>
        </p:txBody>
      </p:sp>
      <p:sp>
        <p:nvSpPr>
          <p:cNvPr id="26627" name="Rectangle 3"/>
          <p:cNvSpPr>
            <a:spLocks noGrp="1" noChangeArrowheads="1"/>
          </p:cNvSpPr>
          <p:nvPr>
            <p:ph type="body" idx="1"/>
          </p:nvPr>
        </p:nvSpPr>
        <p:spPr>
          <a:xfrm>
            <a:off x="457200" y="1905000"/>
            <a:ext cx="7859713" cy="4221163"/>
          </a:xfrm>
        </p:spPr>
        <p:txBody>
          <a:bodyPr/>
          <a:lstStyle/>
          <a:p>
            <a:pPr>
              <a:buFontTx/>
              <a:buNone/>
            </a:pPr>
            <a:r>
              <a:rPr lang="en-US" sz="2800"/>
              <a:t>Entrepreneurship was introduced in the national curriculum from 2006 within the section for business and economics studies</a:t>
            </a:r>
          </a:p>
          <a:p>
            <a:pPr>
              <a:buFontTx/>
              <a:buNone/>
            </a:pPr>
            <a:endParaRPr lang="en-US" sz="2800"/>
          </a:p>
          <a:p>
            <a:pPr>
              <a:buFontTx/>
              <a:buNone/>
            </a:pPr>
            <a:r>
              <a:rPr lang="en-US" sz="2800"/>
              <a:t>Before there was enough freedom to set up entrepreneurship courses within the secondary schools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5"/>
          <p:cNvSpPr>
            <a:spLocks noGrp="1"/>
          </p:cNvSpPr>
          <p:nvPr>
            <p:ph type="dt" sz="half" idx="10"/>
          </p:nvPr>
        </p:nvSpPr>
        <p:spPr/>
        <p:txBody>
          <a:bodyPr/>
          <a:lstStyle/>
          <a:p>
            <a:r>
              <a:rPr lang="en-US"/>
              <a:t>21.09.07</a:t>
            </a:r>
          </a:p>
        </p:txBody>
      </p:sp>
      <p:sp>
        <p:nvSpPr>
          <p:cNvPr id="11" name="Footer Placeholder 6"/>
          <p:cNvSpPr>
            <a:spLocks noGrp="1"/>
          </p:cNvSpPr>
          <p:nvPr>
            <p:ph type="ftr" sz="quarter" idx="11"/>
          </p:nvPr>
        </p:nvSpPr>
        <p:spPr/>
        <p:txBody>
          <a:bodyPr/>
          <a:lstStyle/>
          <a:p>
            <a:r>
              <a:rPr lang="en-US"/>
              <a:t>  </a:t>
            </a:r>
          </a:p>
          <a:p>
            <a:r>
              <a:rPr lang="is-IS"/>
              <a:t>svanjons@khi.is</a:t>
            </a:r>
          </a:p>
          <a:p>
            <a:endParaRPr lang="en-US"/>
          </a:p>
        </p:txBody>
      </p:sp>
      <p:sp>
        <p:nvSpPr>
          <p:cNvPr id="32770" name="Rectangle 2"/>
          <p:cNvSpPr>
            <a:spLocks noGrp="1" noChangeArrowheads="1"/>
          </p:cNvSpPr>
          <p:nvPr>
            <p:ph type="title"/>
          </p:nvPr>
        </p:nvSpPr>
        <p:spPr/>
        <p:txBody>
          <a:bodyPr/>
          <a:lstStyle/>
          <a:p>
            <a:r>
              <a:rPr lang="en-GB"/>
              <a:t>Activities in FE</a:t>
            </a:r>
          </a:p>
        </p:txBody>
      </p:sp>
      <p:sp>
        <p:nvSpPr>
          <p:cNvPr id="32771" name="Rectangle 3"/>
          <p:cNvSpPr>
            <a:spLocks noGrp="1" noChangeArrowheads="1"/>
          </p:cNvSpPr>
          <p:nvPr>
            <p:ph type="body" sz="half" idx="1"/>
          </p:nvPr>
        </p:nvSpPr>
        <p:spPr>
          <a:xfrm>
            <a:off x="304800" y="1676400"/>
            <a:ext cx="3810000" cy="3048000"/>
          </a:xfrm>
        </p:spPr>
        <p:txBody>
          <a:bodyPr/>
          <a:lstStyle/>
          <a:p>
            <a:pPr>
              <a:buFontTx/>
              <a:buNone/>
            </a:pPr>
            <a:r>
              <a:rPr lang="en-GB" sz="1800" b="1"/>
              <a:t>37 upper secondary schools</a:t>
            </a:r>
          </a:p>
          <a:p>
            <a:r>
              <a:rPr lang="en-GB" sz="2400"/>
              <a:t>As curriculum 4	</a:t>
            </a:r>
          </a:p>
          <a:p>
            <a:r>
              <a:rPr lang="en-GB" sz="2400"/>
              <a:t>As Junior Achievement	10 (2006-07)</a:t>
            </a:r>
          </a:p>
          <a:p>
            <a:r>
              <a:rPr lang="en-GB" sz="2400"/>
              <a:t>Young Entrepreneur Factory 7 </a:t>
            </a:r>
          </a:p>
        </p:txBody>
      </p:sp>
      <p:pic>
        <p:nvPicPr>
          <p:cNvPr id="32772" name="Picture 4" descr="landid"/>
          <p:cNvPicPr>
            <a:picLocks noChangeAspect="1" noChangeArrowheads="1"/>
          </p:cNvPicPr>
          <p:nvPr>
            <p:ph sz="quarter" idx="2"/>
          </p:nvPr>
        </p:nvPicPr>
        <p:blipFill>
          <a:blip r:embed="rId3"/>
          <a:srcRect/>
          <a:stretch>
            <a:fillRect/>
          </a:stretch>
        </p:blipFill>
        <p:spPr>
          <a:xfrm>
            <a:off x="4284663" y="1916113"/>
            <a:ext cx="3959225" cy="2751137"/>
          </a:xfrm>
          <a:noFill/>
          <a:ln/>
        </p:spPr>
      </p:pic>
      <p:pic>
        <p:nvPicPr>
          <p:cNvPr id="32773" name="Picture 5" descr="ungir frum logo"/>
          <p:cNvPicPr>
            <a:picLocks noChangeAspect="1" noChangeArrowheads="1"/>
          </p:cNvPicPr>
          <p:nvPr>
            <p:ph sz="quarter" idx="3"/>
          </p:nvPr>
        </p:nvPicPr>
        <p:blipFill>
          <a:blip r:embed="rId4" cstate="print"/>
          <a:srcRect/>
          <a:stretch>
            <a:fillRect/>
          </a:stretch>
        </p:blipFill>
        <p:spPr>
          <a:xfrm>
            <a:off x="1785938" y="5070475"/>
            <a:ext cx="1490662" cy="869950"/>
          </a:xfrm>
          <a:noFill/>
          <a:ln/>
        </p:spPr>
      </p:pic>
      <p:pic>
        <p:nvPicPr>
          <p:cNvPr id="32774" name="Picture 6"/>
          <p:cNvPicPr>
            <a:picLocks noChangeAspect="1" noChangeArrowheads="1"/>
          </p:cNvPicPr>
          <p:nvPr/>
        </p:nvPicPr>
        <p:blipFill>
          <a:blip r:embed="rId5" cstate="print"/>
          <a:srcRect/>
          <a:stretch>
            <a:fillRect/>
          </a:stretch>
        </p:blipFill>
        <p:spPr bwMode="auto">
          <a:xfrm>
            <a:off x="4716463" y="5084763"/>
            <a:ext cx="2078037" cy="1014412"/>
          </a:xfrm>
          <a:prstGeom prst="rect">
            <a:avLst/>
          </a:prstGeom>
          <a:noFill/>
          <a:ln w="25400">
            <a:noFill/>
            <a:miter lim="800000"/>
            <a:headEnd/>
            <a:tailEnd/>
          </a:ln>
          <a:effectLst/>
        </p:spPr>
      </p:pic>
      <p:pic>
        <p:nvPicPr>
          <p:cNvPr id="32775" name="Picture 7" descr="Imprulogo"/>
          <p:cNvPicPr>
            <a:picLocks noChangeAspect="1" noChangeArrowheads="1"/>
          </p:cNvPicPr>
          <p:nvPr/>
        </p:nvPicPr>
        <p:blipFill>
          <a:blip r:embed="rId6" cstate="print"/>
          <a:srcRect/>
          <a:stretch>
            <a:fillRect/>
          </a:stretch>
        </p:blipFill>
        <p:spPr bwMode="auto">
          <a:xfrm>
            <a:off x="395288" y="5157788"/>
            <a:ext cx="1223962" cy="785812"/>
          </a:xfrm>
          <a:prstGeom prst="rect">
            <a:avLst/>
          </a:prstGeom>
          <a:noFill/>
        </p:spPr>
      </p:pic>
      <p:sp>
        <p:nvSpPr>
          <p:cNvPr id="32776" name="Text Box 8"/>
          <p:cNvSpPr txBox="1">
            <a:spLocks noChangeArrowheads="1"/>
          </p:cNvSpPr>
          <p:nvPr/>
        </p:nvSpPr>
        <p:spPr bwMode="auto">
          <a:xfrm>
            <a:off x="827088" y="5949950"/>
            <a:ext cx="2376487" cy="366713"/>
          </a:xfrm>
          <a:prstGeom prst="rect">
            <a:avLst/>
          </a:prstGeom>
          <a:noFill/>
          <a:ln w="9525">
            <a:noFill/>
            <a:miter lim="800000"/>
            <a:headEnd/>
            <a:tailEnd/>
          </a:ln>
          <a:effectLst/>
        </p:spPr>
        <p:txBody>
          <a:bodyPr>
            <a:spAutoFit/>
          </a:bodyPr>
          <a:lstStyle/>
          <a:p>
            <a:pPr>
              <a:spcBef>
                <a:spcPct val="50000"/>
              </a:spcBef>
            </a:pPr>
            <a:r>
              <a:rPr lang="en-GB">
                <a:effectLst>
                  <a:outerShdw blurRad="38100" dist="38100" dir="2700000" algn="tl">
                    <a:srgbClr val="FFFFFF"/>
                  </a:outerShdw>
                </a:effectLst>
                <a:hlinkClick r:id="rId7"/>
              </a:rPr>
              <a:t>www.yeffactory.com</a:t>
            </a:r>
            <a:r>
              <a:rPr lang="en-GB">
                <a:effectLst>
                  <a:outerShdw blurRad="38100" dist="38100" dir="2700000" algn="tl">
                    <a:srgbClr val="FFFFFF"/>
                  </a:outerShdw>
                </a:effectLst>
              </a:rPr>
              <a:t> </a:t>
            </a:r>
          </a:p>
        </p:txBody>
      </p:sp>
      <p:sp>
        <p:nvSpPr>
          <p:cNvPr id="32777" name="Text Box 9"/>
          <p:cNvSpPr txBox="1">
            <a:spLocks noChangeArrowheads="1"/>
          </p:cNvSpPr>
          <p:nvPr/>
        </p:nvSpPr>
        <p:spPr bwMode="auto">
          <a:xfrm>
            <a:off x="5148263" y="6092825"/>
            <a:ext cx="1223962" cy="366713"/>
          </a:xfrm>
          <a:prstGeom prst="rect">
            <a:avLst/>
          </a:prstGeom>
          <a:noFill/>
          <a:ln w="9525">
            <a:noFill/>
            <a:miter lim="800000"/>
            <a:headEnd/>
            <a:tailEnd/>
          </a:ln>
          <a:effectLst/>
        </p:spPr>
        <p:txBody>
          <a:bodyPr>
            <a:spAutoFit/>
          </a:bodyPr>
          <a:lstStyle/>
          <a:p>
            <a:pPr>
              <a:spcBef>
                <a:spcPct val="50000"/>
              </a:spcBef>
            </a:pPr>
            <a:r>
              <a:rPr lang="en-GB">
                <a:effectLst>
                  <a:outerShdw blurRad="38100" dist="38100" dir="2700000" algn="tl">
                    <a:srgbClr val="FFFFFF"/>
                  </a:outerShdw>
                </a:effectLst>
                <a:hlinkClick r:id="rId8"/>
              </a:rPr>
              <a:t>www.jai.is</a:t>
            </a:r>
            <a:r>
              <a:rPr lang="en-GB">
                <a:effectLst>
                  <a:outerShdw blurRad="38100" dist="38100" dir="2700000" algn="tl">
                    <a:srgbClr val="FFFFFF"/>
                  </a:outerShdw>
                </a:effectLst>
              </a:rPr>
              <a:t> </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21.09.07</a:t>
            </a:r>
          </a:p>
        </p:txBody>
      </p:sp>
      <p:sp>
        <p:nvSpPr>
          <p:cNvPr id="5" name="Footer Placeholder 4"/>
          <p:cNvSpPr>
            <a:spLocks noGrp="1"/>
          </p:cNvSpPr>
          <p:nvPr>
            <p:ph type="ftr" sz="quarter" idx="11"/>
          </p:nvPr>
        </p:nvSpPr>
        <p:spPr/>
        <p:txBody>
          <a:bodyPr/>
          <a:lstStyle/>
          <a:p>
            <a:r>
              <a:rPr lang="en-US"/>
              <a:t>  </a:t>
            </a:r>
          </a:p>
          <a:p>
            <a:r>
              <a:rPr lang="is-IS"/>
              <a:t>svanjons@khi.is</a:t>
            </a:r>
          </a:p>
          <a:p>
            <a:endParaRPr lang="en-US"/>
          </a:p>
        </p:txBody>
      </p:sp>
      <p:sp>
        <p:nvSpPr>
          <p:cNvPr id="50178" name="Rectangle 2"/>
          <p:cNvSpPr>
            <a:spLocks noGrp="1" noChangeArrowheads="1"/>
          </p:cNvSpPr>
          <p:nvPr>
            <p:ph type="title"/>
          </p:nvPr>
        </p:nvSpPr>
        <p:spPr/>
        <p:txBody>
          <a:bodyPr/>
          <a:lstStyle/>
          <a:p>
            <a:r>
              <a:rPr lang="is-IS"/>
              <a:t>Framhaldsskólinn á Húsavík</a:t>
            </a:r>
            <a:endParaRPr lang="en-US"/>
          </a:p>
        </p:txBody>
      </p:sp>
      <p:sp>
        <p:nvSpPr>
          <p:cNvPr id="50179" name="Rectangle 3"/>
          <p:cNvSpPr>
            <a:spLocks noGrp="1" noChangeArrowheads="1"/>
          </p:cNvSpPr>
          <p:nvPr>
            <p:ph type="body" idx="1"/>
          </p:nvPr>
        </p:nvSpPr>
        <p:spPr/>
        <p:txBody>
          <a:bodyPr/>
          <a:lstStyle/>
          <a:p>
            <a:r>
              <a:rPr lang="is-IS" sz="2800"/>
              <a:t>The only FE school that introduces innovation education and entrepreneurship as a special emphasis in their school policy</a:t>
            </a:r>
          </a:p>
          <a:p>
            <a:pPr lvl="1"/>
            <a:r>
              <a:rPr lang="en-US" sz="2400" i="1"/>
              <a:t>We put emphasis on introducing all students to the ideology of innovation education and entrepreneurship to enhance their efficacy in spotting opportunities in daily life and  take part in the formation of society. All students will have the opportunity to take part in such activities.</a:t>
            </a:r>
          </a:p>
          <a:p>
            <a:pPr>
              <a:buFontTx/>
              <a:buNone/>
            </a:pPr>
            <a:endParaRPr lang="en-US" sz="2800" i="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21.09.07</a:t>
            </a:r>
          </a:p>
        </p:txBody>
      </p:sp>
      <p:sp>
        <p:nvSpPr>
          <p:cNvPr id="5" name="Footer Placeholder 4"/>
          <p:cNvSpPr>
            <a:spLocks noGrp="1"/>
          </p:cNvSpPr>
          <p:nvPr>
            <p:ph type="ftr" sz="quarter" idx="11"/>
          </p:nvPr>
        </p:nvSpPr>
        <p:spPr/>
        <p:txBody>
          <a:bodyPr/>
          <a:lstStyle/>
          <a:p>
            <a:r>
              <a:rPr lang="en-US"/>
              <a:t>  </a:t>
            </a:r>
          </a:p>
          <a:p>
            <a:r>
              <a:rPr lang="is-IS"/>
              <a:t>svanjons@khi.is</a:t>
            </a:r>
          </a:p>
          <a:p>
            <a:endParaRPr lang="en-US"/>
          </a:p>
        </p:txBody>
      </p:sp>
      <p:sp>
        <p:nvSpPr>
          <p:cNvPr id="34818" name="Rectangle 2"/>
          <p:cNvSpPr>
            <a:spLocks noGrp="1" noChangeArrowheads="1"/>
          </p:cNvSpPr>
          <p:nvPr>
            <p:ph type="title"/>
          </p:nvPr>
        </p:nvSpPr>
        <p:spPr/>
        <p:txBody>
          <a:bodyPr/>
          <a:lstStyle/>
          <a:p>
            <a:r>
              <a:rPr lang="en-GB"/>
              <a:t>Higher Education</a:t>
            </a:r>
          </a:p>
        </p:txBody>
      </p:sp>
      <p:sp>
        <p:nvSpPr>
          <p:cNvPr id="34819" name="Rectangle 3"/>
          <p:cNvSpPr>
            <a:spLocks noGrp="1" noChangeArrowheads="1"/>
          </p:cNvSpPr>
          <p:nvPr>
            <p:ph type="body" idx="1"/>
          </p:nvPr>
        </p:nvSpPr>
        <p:spPr>
          <a:xfrm>
            <a:off x="942975" y="1949450"/>
            <a:ext cx="7194550" cy="3814763"/>
          </a:xfrm>
        </p:spPr>
        <p:txBody>
          <a:bodyPr/>
          <a:lstStyle/>
          <a:p>
            <a:pPr>
              <a:lnSpc>
                <a:spcPct val="90000"/>
              </a:lnSpc>
            </a:pPr>
            <a:r>
              <a:rPr lang="en-GB" sz="2800"/>
              <a:t>Entrepreneurship Education and Innovation has increased </a:t>
            </a:r>
          </a:p>
          <a:p>
            <a:pPr lvl="1">
              <a:lnSpc>
                <a:spcPct val="90000"/>
              </a:lnSpc>
            </a:pPr>
            <a:r>
              <a:rPr lang="en-GB" sz="2400"/>
              <a:t>Staff in HEI’s have increased, 2 docents, and 2 professorships in the last 5 years.</a:t>
            </a:r>
          </a:p>
          <a:p>
            <a:pPr lvl="1">
              <a:lnSpc>
                <a:spcPct val="90000"/>
              </a:lnSpc>
            </a:pPr>
            <a:r>
              <a:rPr lang="en-GB" sz="2400"/>
              <a:t>External sponsorship ...</a:t>
            </a:r>
          </a:p>
          <a:p>
            <a:pPr>
              <a:lnSpc>
                <a:spcPct val="90000"/>
              </a:lnSpc>
            </a:pPr>
            <a:r>
              <a:rPr lang="en-GB" sz="2800"/>
              <a:t>Mainly within the economics and business faculties </a:t>
            </a:r>
          </a:p>
          <a:p>
            <a:pPr>
              <a:lnSpc>
                <a:spcPct val="90000"/>
              </a:lnSpc>
            </a:pPr>
            <a:r>
              <a:rPr lang="en-GB" sz="2800"/>
              <a:t>In teacher education practically non- existent</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Date Placeholder 3"/>
          <p:cNvSpPr>
            <a:spLocks noGrp="1"/>
          </p:cNvSpPr>
          <p:nvPr>
            <p:ph type="dt" sz="half" idx="10"/>
          </p:nvPr>
        </p:nvSpPr>
        <p:spPr/>
        <p:txBody>
          <a:bodyPr/>
          <a:lstStyle/>
          <a:p>
            <a:r>
              <a:rPr lang="en-US"/>
              <a:t>21.09.07</a:t>
            </a:r>
          </a:p>
        </p:txBody>
      </p:sp>
      <p:sp>
        <p:nvSpPr>
          <p:cNvPr id="38" name="Footer Placeholder 4"/>
          <p:cNvSpPr>
            <a:spLocks noGrp="1"/>
          </p:cNvSpPr>
          <p:nvPr>
            <p:ph type="ftr" sz="quarter" idx="11"/>
          </p:nvPr>
        </p:nvSpPr>
        <p:spPr/>
        <p:txBody>
          <a:bodyPr/>
          <a:lstStyle/>
          <a:p>
            <a:r>
              <a:rPr lang="en-US"/>
              <a:t>  </a:t>
            </a:r>
          </a:p>
          <a:p>
            <a:r>
              <a:rPr lang="is-IS"/>
              <a:t>svanjons@khi.is</a:t>
            </a:r>
          </a:p>
          <a:p>
            <a:endParaRPr lang="en-US"/>
          </a:p>
        </p:txBody>
      </p:sp>
      <p:sp>
        <p:nvSpPr>
          <p:cNvPr id="41986" name="Rectangle 2"/>
          <p:cNvSpPr>
            <a:spLocks noGrp="1" noChangeArrowheads="1"/>
          </p:cNvSpPr>
          <p:nvPr>
            <p:ph type="title"/>
          </p:nvPr>
        </p:nvSpPr>
        <p:spPr>
          <a:xfrm>
            <a:off x="457200" y="274638"/>
            <a:ext cx="8229600" cy="1066800"/>
          </a:xfrm>
        </p:spPr>
        <p:txBody>
          <a:bodyPr/>
          <a:lstStyle/>
          <a:p>
            <a:r>
              <a:rPr lang="en-GB"/>
              <a:t>The current situation</a:t>
            </a:r>
          </a:p>
        </p:txBody>
      </p:sp>
      <p:sp>
        <p:nvSpPr>
          <p:cNvPr id="41987" name="Rectangle 3"/>
          <p:cNvSpPr>
            <a:spLocks noGrp="1" noChangeArrowheads="1"/>
          </p:cNvSpPr>
          <p:nvPr>
            <p:ph type="body" idx="1"/>
          </p:nvPr>
        </p:nvSpPr>
        <p:spPr>
          <a:xfrm>
            <a:off x="457200" y="1600200"/>
            <a:ext cx="8229600" cy="4708525"/>
          </a:xfrm>
        </p:spPr>
        <p:txBody>
          <a:bodyPr/>
          <a:lstStyle/>
          <a:p>
            <a:pPr lvl="1">
              <a:buFontTx/>
              <a:buNone/>
            </a:pPr>
            <a:endParaRPr lang="en-GB">
              <a:solidFill>
                <a:srgbClr val="990000"/>
              </a:solidFill>
            </a:endParaRPr>
          </a:p>
          <a:p>
            <a:pPr lvl="1"/>
            <a:endParaRPr lang="en-GB">
              <a:solidFill>
                <a:srgbClr val="990000"/>
              </a:solidFill>
            </a:endParaRPr>
          </a:p>
          <a:p>
            <a:pPr lvl="1">
              <a:buFontTx/>
              <a:buNone/>
            </a:pPr>
            <a:endParaRPr lang="en-GB"/>
          </a:p>
          <a:p>
            <a:pPr lvl="1">
              <a:buFontTx/>
              <a:buNone/>
            </a:pPr>
            <a:endParaRPr lang="en-GB"/>
          </a:p>
        </p:txBody>
      </p:sp>
      <p:graphicFrame>
        <p:nvGraphicFramePr>
          <p:cNvPr id="42024" name="Group 40"/>
          <p:cNvGraphicFramePr>
            <a:graphicFrameLocks noGrp="1"/>
          </p:cNvGraphicFramePr>
          <p:nvPr/>
        </p:nvGraphicFramePr>
        <p:xfrm>
          <a:off x="468313" y="2276475"/>
          <a:ext cx="7991475" cy="2466975"/>
        </p:xfrm>
        <a:graphic>
          <a:graphicData uri="http://schemas.openxmlformats.org/drawingml/2006/table">
            <a:tbl>
              <a:tblPr/>
              <a:tblGrid>
                <a:gridCol w="2519362"/>
                <a:gridCol w="1512888"/>
                <a:gridCol w="503237"/>
                <a:gridCol w="431800"/>
                <a:gridCol w="1081088"/>
                <a:gridCol w="1008062"/>
                <a:gridCol w="935038"/>
              </a:tblGrid>
              <a:tr h="504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Nursery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Pri/ Sec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FE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HE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6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Arial" charset="0"/>
                        </a:rPr>
                        <a:t>Innovation Education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60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Arial" charset="0"/>
                        </a:rPr>
                        <a:t>Entrepreneurship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6302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Arial" charset="0"/>
                        </a:rPr>
                        <a:t>Economic and work-life studies (life-skills)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AFE3"/>
                    </a:solidFill>
                  </a:tcPr>
                </a:tc>
                <a:tc hMerge="1">
                  <a:txBody>
                    <a:bodyPr/>
                    <a:lstStyle/>
                    <a:p>
                      <a:endParaRPr lang="en-US"/>
                    </a:p>
                  </a:txBody>
                  <a:tcPr/>
                </a:tc>
                <a:tc hMerge="1">
                  <a:txBody>
                    <a:bodyPr/>
                    <a:lstStyle/>
                    <a:p>
                      <a:endParaRPr lang="en-US"/>
                    </a:p>
                  </a:txBody>
                  <a:tcPr/>
                </a:tc>
              </a:tr>
            </a:tbl>
          </a:graphicData>
        </a:graphic>
      </p:graphicFrame>
      <p:sp>
        <p:nvSpPr>
          <p:cNvPr id="42016" name="Text Box 32"/>
          <p:cNvSpPr txBox="1">
            <a:spLocks noChangeArrowheads="1"/>
          </p:cNvSpPr>
          <p:nvPr/>
        </p:nvSpPr>
        <p:spPr bwMode="auto">
          <a:xfrm>
            <a:off x="900113" y="1268413"/>
            <a:ext cx="7343775" cy="641350"/>
          </a:xfrm>
          <a:prstGeom prst="rect">
            <a:avLst/>
          </a:prstGeom>
          <a:noFill/>
          <a:ln w="9525">
            <a:noFill/>
            <a:miter lim="800000"/>
            <a:headEnd/>
            <a:tailEnd/>
          </a:ln>
          <a:effectLst/>
        </p:spPr>
        <p:txBody>
          <a:bodyPr>
            <a:spAutoFit/>
          </a:bodyPr>
          <a:lstStyle/>
          <a:p>
            <a:r>
              <a:rPr lang="is-IS"/>
              <a:t>Foundation in the curriculum for creativity, innovation education and entrepreneurship education – in practice, scarce and isolated.</a:t>
            </a:r>
            <a:endParaRPr lang="en-US"/>
          </a:p>
        </p:txBody>
      </p:sp>
      <p:pic>
        <p:nvPicPr>
          <p:cNvPr id="42019" name="Picture 35"/>
          <p:cNvPicPr>
            <a:picLocks noChangeAspect="1" noChangeArrowheads="1"/>
          </p:cNvPicPr>
          <p:nvPr/>
        </p:nvPicPr>
        <p:blipFill>
          <a:blip r:embed="rId3"/>
          <a:srcRect/>
          <a:stretch>
            <a:fillRect/>
          </a:stretch>
        </p:blipFill>
        <p:spPr bwMode="auto">
          <a:xfrm>
            <a:off x="5003800" y="3284538"/>
            <a:ext cx="3455988" cy="503237"/>
          </a:xfrm>
          <a:prstGeom prst="rect">
            <a:avLst/>
          </a:prstGeom>
          <a:noFill/>
        </p:spPr>
      </p:pic>
      <p:pic>
        <p:nvPicPr>
          <p:cNvPr id="42020" name="Picture 36"/>
          <p:cNvPicPr>
            <a:picLocks noChangeAspect="1" noChangeArrowheads="1"/>
          </p:cNvPicPr>
          <p:nvPr/>
        </p:nvPicPr>
        <p:blipFill>
          <a:blip r:embed="rId4"/>
          <a:srcRect/>
          <a:stretch>
            <a:fillRect/>
          </a:stretch>
        </p:blipFill>
        <p:spPr bwMode="auto">
          <a:xfrm>
            <a:off x="2987675" y="2781300"/>
            <a:ext cx="5472113" cy="431800"/>
          </a:xfrm>
          <a:prstGeom prst="rect">
            <a:avLst/>
          </a:prstGeom>
          <a:noFill/>
          <a:ln w="9525" algn="ctr">
            <a:solidFill>
              <a:schemeClr val="tx1"/>
            </a:solidFill>
            <a:miter lim="800000"/>
            <a:headEnd/>
            <a:tailEnd/>
          </a:ln>
          <a:effectLst/>
        </p:spPr>
      </p:pic>
      <p:pic>
        <p:nvPicPr>
          <p:cNvPr id="42021" name="Picture 37"/>
          <p:cNvPicPr>
            <a:picLocks noChangeAspect="1" noChangeArrowheads="1"/>
          </p:cNvPicPr>
          <p:nvPr/>
        </p:nvPicPr>
        <p:blipFill>
          <a:blip r:embed="rId5"/>
          <a:srcRect/>
          <a:stretch>
            <a:fillRect/>
          </a:stretch>
        </p:blipFill>
        <p:spPr bwMode="auto">
          <a:xfrm>
            <a:off x="5435600" y="3860800"/>
            <a:ext cx="3024188" cy="863600"/>
          </a:xfrm>
          <a:prstGeom prst="rect">
            <a:avLst/>
          </a:prstGeom>
          <a:noFill/>
        </p:spPr>
      </p:pic>
      <p:pic>
        <p:nvPicPr>
          <p:cNvPr id="42022" name="Picture 38"/>
          <p:cNvPicPr>
            <a:picLocks noChangeAspect="1" noChangeArrowheads="1"/>
          </p:cNvPicPr>
          <p:nvPr/>
        </p:nvPicPr>
        <p:blipFill>
          <a:blip r:embed="rId6"/>
          <a:srcRect/>
          <a:stretch>
            <a:fillRect/>
          </a:stretch>
        </p:blipFill>
        <p:spPr bwMode="auto">
          <a:xfrm>
            <a:off x="2987675" y="2781300"/>
            <a:ext cx="5413375" cy="503238"/>
          </a:xfrm>
          <a:prstGeom prst="rect">
            <a:avLst/>
          </a:prstGeom>
          <a:noFill/>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Date Placeholder 4"/>
          <p:cNvSpPr>
            <a:spLocks noGrp="1"/>
          </p:cNvSpPr>
          <p:nvPr>
            <p:ph type="dt" sz="half" idx="10"/>
          </p:nvPr>
        </p:nvSpPr>
        <p:spPr/>
        <p:txBody>
          <a:bodyPr/>
          <a:lstStyle/>
          <a:p>
            <a:r>
              <a:rPr lang="en-US"/>
              <a:t>21.09.07</a:t>
            </a:r>
          </a:p>
        </p:txBody>
      </p:sp>
      <p:sp>
        <p:nvSpPr>
          <p:cNvPr id="34" name="Footer Placeholder 5"/>
          <p:cNvSpPr>
            <a:spLocks noGrp="1"/>
          </p:cNvSpPr>
          <p:nvPr>
            <p:ph type="ftr" sz="quarter" idx="11"/>
          </p:nvPr>
        </p:nvSpPr>
        <p:spPr/>
        <p:txBody>
          <a:bodyPr/>
          <a:lstStyle/>
          <a:p>
            <a:r>
              <a:rPr lang="en-US"/>
              <a:t>  </a:t>
            </a:r>
          </a:p>
          <a:p>
            <a:r>
              <a:rPr lang="is-IS"/>
              <a:t>svanjons@khi.is</a:t>
            </a:r>
          </a:p>
          <a:p>
            <a:endParaRPr lang="en-US"/>
          </a:p>
        </p:txBody>
      </p:sp>
      <p:sp>
        <p:nvSpPr>
          <p:cNvPr id="36866" name="Rectangle 2"/>
          <p:cNvSpPr>
            <a:spLocks noGrp="1" noChangeArrowheads="1"/>
          </p:cNvSpPr>
          <p:nvPr>
            <p:ph type="title"/>
          </p:nvPr>
        </p:nvSpPr>
        <p:spPr/>
        <p:txBody>
          <a:bodyPr/>
          <a:lstStyle/>
          <a:p>
            <a:r>
              <a:rPr lang="en-GB"/>
              <a:t>The Future</a:t>
            </a:r>
          </a:p>
        </p:txBody>
      </p:sp>
      <p:sp>
        <p:nvSpPr>
          <p:cNvPr id="36867" name="Rectangle 3"/>
          <p:cNvSpPr>
            <a:spLocks noGrp="1" noChangeArrowheads="1"/>
          </p:cNvSpPr>
          <p:nvPr>
            <p:ph type="body" sz="half" idx="1"/>
          </p:nvPr>
        </p:nvSpPr>
        <p:spPr/>
        <p:txBody>
          <a:bodyPr/>
          <a:lstStyle/>
          <a:p>
            <a:pPr lvl="1">
              <a:buFontTx/>
              <a:buNone/>
            </a:pPr>
            <a:endParaRPr lang="en-GB" sz="2400">
              <a:solidFill>
                <a:srgbClr val="990000"/>
              </a:solidFill>
            </a:endParaRPr>
          </a:p>
          <a:p>
            <a:pPr lvl="1"/>
            <a:endParaRPr lang="en-GB" sz="2400">
              <a:solidFill>
                <a:srgbClr val="990000"/>
              </a:solidFill>
            </a:endParaRPr>
          </a:p>
          <a:p>
            <a:pPr lvl="1">
              <a:buFontTx/>
              <a:buNone/>
            </a:pPr>
            <a:endParaRPr lang="en-GB" sz="2400"/>
          </a:p>
          <a:p>
            <a:pPr lvl="1">
              <a:buFontTx/>
              <a:buNone/>
            </a:pPr>
            <a:endParaRPr lang="en-GB" sz="2400"/>
          </a:p>
        </p:txBody>
      </p:sp>
      <p:graphicFrame>
        <p:nvGraphicFramePr>
          <p:cNvPr id="36908" name="Group 44"/>
          <p:cNvGraphicFramePr>
            <a:graphicFrameLocks noGrp="1"/>
          </p:cNvGraphicFramePr>
          <p:nvPr/>
        </p:nvGraphicFramePr>
        <p:xfrm>
          <a:off x="395288" y="2276475"/>
          <a:ext cx="8497887" cy="2192338"/>
        </p:xfrm>
        <a:graphic>
          <a:graphicData uri="http://schemas.openxmlformats.org/drawingml/2006/table">
            <a:tbl>
              <a:tblPr/>
              <a:tblGrid>
                <a:gridCol w="2541587"/>
                <a:gridCol w="1525588"/>
                <a:gridCol w="508000"/>
                <a:gridCol w="434975"/>
                <a:gridCol w="1090612"/>
                <a:gridCol w="1017588"/>
                <a:gridCol w="1379537"/>
              </a:tblGrid>
              <a:tr h="504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Nursery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Pri/ Sec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FE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HE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6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Arial" charset="0"/>
                        </a:rPr>
                        <a:t>Innovation Education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s-IS" sz="1600" b="0" i="0" u="none" strike="noStrike" cap="none" normalizeH="0" baseline="0" smtClean="0">
                          <a:ln>
                            <a:noFill/>
                          </a:ln>
                          <a:solidFill>
                            <a:schemeClr val="tx1"/>
                          </a:solidFill>
                          <a:effectLst/>
                          <a:latin typeface="Arial" charset="0"/>
                        </a:rPr>
                        <a:t>Creativity and innovation </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hMerge="1">
                  <a:txBody>
                    <a:bodyPr/>
                    <a:lstStyle/>
                    <a:p>
                      <a:endParaRPr lang="en-US"/>
                    </a:p>
                  </a:txBody>
                  <a:tcPr/>
                </a:tc>
              </a:tr>
              <a:tr h="260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Arial" charset="0"/>
                        </a:rPr>
                        <a:t>Entrepreneurship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6302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Arial" charset="0"/>
                        </a:rPr>
                        <a:t>Economic and work-life studies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AFE3"/>
                    </a:solidFill>
                  </a:tcPr>
                </a:tc>
                <a:tc hMerge="1">
                  <a:txBody>
                    <a:bodyPr/>
                    <a:lstStyle/>
                    <a:p>
                      <a:endParaRPr lang="en-US"/>
                    </a:p>
                  </a:txBody>
                  <a:tcPr/>
                </a:tc>
                <a:tc hMerge="1">
                  <a:txBody>
                    <a:bodyPr/>
                    <a:lstStyle/>
                    <a:p>
                      <a:endParaRPr lang="en-US"/>
                    </a:p>
                  </a:txBody>
                  <a:tcPr/>
                </a:tc>
              </a:tr>
            </a:tbl>
          </a:graphicData>
        </a:graphic>
      </p:graphicFrame>
      <p:sp>
        <p:nvSpPr>
          <p:cNvPr id="36907" name="Line 43"/>
          <p:cNvSpPr>
            <a:spLocks noChangeShapeType="1"/>
          </p:cNvSpPr>
          <p:nvPr/>
        </p:nvSpPr>
        <p:spPr bwMode="auto">
          <a:xfrm>
            <a:off x="5508625" y="2997200"/>
            <a:ext cx="2016125" cy="0"/>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21.09.07</a:t>
            </a:r>
          </a:p>
        </p:txBody>
      </p:sp>
      <p:sp>
        <p:nvSpPr>
          <p:cNvPr id="5" name="Footer Placeholder 4"/>
          <p:cNvSpPr>
            <a:spLocks noGrp="1"/>
          </p:cNvSpPr>
          <p:nvPr>
            <p:ph type="ftr" sz="quarter" idx="11"/>
          </p:nvPr>
        </p:nvSpPr>
        <p:spPr/>
        <p:txBody>
          <a:bodyPr/>
          <a:lstStyle/>
          <a:p>
            <a:r>
              <a:rPr lang="en-US"/>
              <a:t>  </a:t>
            </a:r>
          </a:p>
          <a:p>
            <a:r>
              <a:rPr lang="is-IS"/>
              <a:t>svanjons@khi.is</a:t>
            </a:r>
          </a:p>
          <a:p>
            <a:endParaRPr lang="en-US"/>
          </a:p>
        </p:txBody>
      </p:sp>
      <p:sp>
        <p:nvSpPr>
          <p:cNvPr id="44034" name="Rectangle 2"/>
          <p:cNvSpPr>
            <a:spLocks noGrp="1" noChangeArrowheads="1"/>
          </p:cNvSpPr>
          <p:nvPr>
            <p:ph type="title"/>
          </p:nvPr>
        </p:nvSpPr>
        <p:spPr>
          <a:xfrm>
            <a:off x="457200" y="549275"/>
            <a:ext cx="8291513" cy="2016125"/>
          </a:xfrm>
        </p:spPr>
        <p:txBody>
          <a:bodyPr/>
          <a:lstStyle/>
          <a:p>
            <a:r>
              <a:rPr lang="en-GB">
                <a:effectLst>
                  <a:outerShdw blurRad="38100" dist="38100" dir="2700000" algn="tl">
                    <a:srgbClr val="FFFFFF"/>
                  </a:outerShdw>
                </a:effectLst>
              </a:rPr>
              <a:t>Practical and creative use of knowledge is the foundation of the knowledge society!</a:t>
            </a:r>
          </a:p>
        </p:txBody>
      </p:sp>
      <p:pic>
        <p:nvPicPr>
          <p:cNvPr id="44035" name="Picture 3" descr="TAEKNI 2"/>
          <p:cNvPicPr>
            <a:picLocks noChangeAspect="1" noChangeArrowheads="1"/>
          </p:cNvPicPr>
          <p:nvPr>
            <p:ph idx="1"/>
          </p:nvPr>
        </p:nvPicPr>
        <p:blipFill>
          <a:blip r:embed="rId3"/>
          <a:srcRect/>
          <a:stretch>
            <a:fillRect/>
          </a:stretch>
        </p:blipFill>
        <p:spPr>
          <a:xfrm>
            <a:off x="2303463" y="2989263"/>
            <a:ext cx="4665662" cy="3016250"/>
          </a:xfrm>
          <a:noFill/>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a:t>21.09.07</a:t>
            </a:r>
          </a:p>
        </p:txBody>
      </p:sp>
      <p:sp>
        <p:nvSpPr>
          <p:cNvPr id="6" name="Footer Placeholder 5"/>
          <p:cNvSpPr>
            <a:spLocks noGrp="1"/>
          </p:cNvSpPr>
          <p:nvPr>
            <p:ph type="ftr" sz="quarter" idx="11"/>
          </p:nvPr>
        </p:nvSpPr>
        <p:spPr/>
        <p:txBody>
          <a:bodyPr/>
          <a:lstStyle/>
          <a:p>
            <a:r>
              <a:rPr lang="en-US"/>
              <a:t>  </a:t>
            </a:r>
          </a:p>
          <a:p>
            <a:r>
              <a:rPr lang="is-IS"/>
              <a:t>svanjons@khi.is</a:t>
            </a:r>
          </a:p>
          <a:p>
            <a:endParaRPr lang="en-US"/>
          </a:p>
        </p:txBody>
      </p:sp>
      <p:sp>
        <p:nvSpPr>
          <p:cNvPr id="7170" name="Rectangle 2"/>
          <p:cNvSpPr>
            <a:spLocks noGrp="1" noChangeArrowheads="1"/>
          </p:cNvSpPr>
          <p:nvPr>
            <p:ph type="title"/>
          </p:nvPr>
        </p:nvSpPr>
        <p:spPr/>
        <p:txBody>
          <a:bodyPr/>
          <a:lstStyle/>
          <a:p>
            <a:r>
              <a:rPr lang="is-IS"/>
              <a:t>To influence the future</a:t>
            </a:r>
            <a:br>
              <a:rPr lang="is-IS"/>
            </a:br>
            <a:r>
              <a:rPr lang="en-GB"/>
              <a:t>FIKNF (www.inet.is/fiknf)</a:t>
            </a:r>
          </a:p>
        </p:txBody>
      </p:sp>
      <p:sp>
        <p:nvSpPr>
          <p:cNvPr id="7171" name="Rectangle 3"/>
          <p:cNvSpPr>
            <a:spLocks noGrp="1" noChangeArrowheads="1"/>
          </p:cNvSpPr>
          <p:nvPr>
            <p:ph type="body" sz="half" idx="1"/>
          </p:nvPr>
        </p:nvSpPr>
        <p:spPr>
          <a:xfrm>
            <a:off x="4427538" y="1752600"/>
            <a:ext cx="4038600" cy="4257675"/>
          </a:xfrm>
        </p:spPr>
        <p:txBody>
          <a:bodyPr/>
          <a:lstStyle/>
          <a:p>
            <a:r>
              <a:rPr lang="en-GB" sz="2400"/>
              <a:t>FIKNF is the association of Innovation Education and Entrepreneurship teachers in Iceland </a:t>
            </a:r>
          </a:p>
          <a:p>
            <a:r>
              <a:rPr lang="en-GB" sz="2400"/>
              <a:t>National association</a:t>
            </a:r>
            <a:r>
              <a:rPr lang="en-GB" sz="2800"/>
              <a:t> </a:t>
            </a:r>
          </a:p>
          <a:p>
            <a:pPr lvl="1"/>
            <a:r>
              <a:rPr lang="en-GB" sz="2000"/>
              <a:t>Network of information</a:t>
            </a:r>
          </a:p>
          <a:p>
            <a:pPr lvl="1"/>
            <a:r>
              <a:rPr lang="en-GB" sz="2000"/>
              <a:t>Seminars </a:t>
            </a:r>
          </a:p>
          <a:p>
            <a:pPr lvl="1"/>
            <a:r>
              <a:rPr lang="en-GB" sz="2000"/>
              <a:t>Teacher training</a:t>
            </a:r>
          </a:p>
          <a:p>
            <a:pPr lvl="1"/>
            <a:r>
              <a:rPr lang="en-GB" sz="2000"/>
              <a:t>Advisory role in curriculum matters</a:t>
            </a:r>
          </a:p>
        </p:txBody>
      </p:sp>
      <p:pic>
        <p:nvPicPr>
          <p:cNvPr id="7172" name="Picture 4"/>
          <p:cNvPicPr>
            <a:picLocks noGrp="1" noChangeAspect="1" noChangeArrowheads="1"/>
          </p:cNvPicPr>
          <p:nvPr>
            <p:ph sz="half" idx="2"/>
          </p:nvPr>
        </p:nvPicPr>
        <p:blipFill>
          <a:blip r:embed="rId3"/>
          <a:srcRect/>
          <a:stretch>
            <a:fillRect/>
          </a:stretch>
        </p:blipFill>
        <p:spPr>
          <a:xfrm>
            <a:off x="323850" y="1989138"/>
            <a:ext cx="3743325" cy="338455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762000" y="609600"/>
            <a:ext cx="7772400" cy="1143000"/>
          </a:xfrm>
        </p:spPr>
        <p:txBody>
          <a:bodyPr/>
          <a:lstStyle/>
          <a:p>
            <a:r>
              <a:rPr lang="en-US" sz="2800" b="1"/>
              <a:t>THE ICELANDIC SCHOOL SYSTEM</a:t>
            </a:r>
            <a:endParaRPr lang="is-IS" sz="3600"/>
          </a:p>
        </p:txBody>
      </p:sp>
      <p:sp>
        <p:nvSpPr>
          <p:cNvPr id="4099" name="Rectangle 3"/>
          <p:cNvSpPr>
            <a:spLocks noChangeArrowheads="1"/>
          </p:cNvSpPr>
          <p:nvPr/>
        </p:nvSpPr>
        <p:spPr bwMode="auto">
          <a:xfrm>
            <a:off x="685800" y="609600"/>
            <a:ext cx="5715000" cy="685800"/>
          </a:xfrm>
          <a:prstGeom prst="rect">
            <a:avLst/>
          </a:prstGeom>
          <a:noFill/>
          <a:ln w="9525">
            <a:noFill/>
            <a:miter lim="800000"/>
            <a:headEnd/>
            <a:tailEnd/>
          </a:ln>
          <a:effectLst/>
        </p:spPr>
        <p:txBody>
          <a:bodyPr anchor="ctr"/>
          <a:lstStyle/>
          <a:p>
            <a:pPr algn="ctr"/>
            <a:endParaRPr lang="en-GB" sz="4400">
              <a:solidFill>
                <a:schemeClr val="tx2"/>
              </a:solidFill>
            </a:endParaRPr>
          </a:p>
        </p:txBody>
      </p:sp>
      <p:sp>
        <p:nvSpPr>
          <p:cNvPr id="4100" name="Line 4"/>
          <p:cNvSpPr>
            <a:spLocks noChangeShapeType="1"/>
          </p:cNvSpPr>
          <p:nvPr/>
        </p:nvSpPr>
        <p:spPr bwMode="auto">
          <a:xfrm>
            <a:off x="457200" y="5486400"/>
            <a:ext cx="457200" cy="0"/>
          </a:xfrm>
          <a:prstGeom prst="line">
            <a:avLst/>
          </a:prstGeom>
          <a:noFill/>
          <a:ln w="28575">
            <a:solidFill>
              <a:srgbClr val="003399"/>
            </a:solidFill>
            <a:round/>
            <a:headEnd/>
            <a:tailEnd/>
          </a:ln>
          <a:effectLst/>
        </p:spPr>
        <p:txBody>
          <a:bodyPr wrap="none" anchor="ctr"/>
          <a:lstStyle/>
          <a:p>
            <a:endParaRPr lang="en-US"/>
          </a:p>
        </p:txBody>
      </p:sp>
      <p:sp>
        <p:nvSpPr>
          <p:cNvPr id="4101" name="Line 5"/>
          <p:cNvSpPr>
            <a:spLocks noChangeShapeType="1"/>
          </p:cNvSpPr>
          <p:nvPr/>
        </p:nvSpPr>
        <p:spPr bwMode="auto">
          <a:xfrm>
            <a:off x="457200" y="4114800"/>
            <a:ext cx="457200" cy="0"/>
          </a:xfrm>
          <a:prstGeom prst="line">
            <a:avLst/>
          </a:prstGeom>
          <a:noFill/>
          <a:ln w="28575">
            <a:solidFill>
              <a:srgbClr val="003399"/>
            </a:solidFill>
            <a:round/>
            <a:headEnd/>
            <a:tailEnd/>
          </a:ln>
          <a:effectLst/>
        </p:spPr>
        <p:txBody>
          <a:bodyPr wrap="none" anchor="ctr"/>
          <a:lstStyle/>
          <a:p>
            <a:endParaRPr lang="en-US"/>
          </a:p>
        </p:txBody>
      </p:sp>
      <p:sp>
        <p:nvSpPr>
          <p:cNvPr id="4102" name="Line 6"/>
          <p:cNvSpPr>
            <a:spLocks noChangeShapeType="1"/>
          </p:cNvSpPr>
          <p:nvPr/>
        </p:nvSpPr>
        <p:spPr bwMode="auto">
          <a:xfrm>
            <a:off x="457200" y="2438400"/>
            <a:ext cx="457200" cy="0"/>
          </a:xfrm>
          <a:prstGeom prst="line">
            <a:avLst/>
          </a:prstGeom>
          <a:noFill/>
          <a:ln w="28575">
            <a:solidFill>
              <a:srgbClr val="003399"/>
            </a:solidFill>
            <a:round/>
            <a:headEnd/>
            <a:tailEnd/>
          </a:ln>
          <a:effectLst/>
        </p:spPr>
        <p:txBody>
          <a:bodyPr wrap="none" anchor="ctr"/>
          <a:lstStyle/>
          <a:p>
            <a:endParaRPr lang="en-US"/>
          </a:p>
        </p:txBody>
      </p:sp>
      <p:sp>
        <p:nvSpPr>
          <p:cNvPr id="4103" name="Text Box 7"/>
          <p:cNvSpPr txBox="1">
            <a:spLocks noChangeArrowheads="1"/>
          </p:cNvSpPr>
          <p:nvPr/>
        </p:nvSpPr>
        <p:spPr bwMode="auto">
          <a:xfrm>
            <a:off x="615950" y="5181600"/>
            <a:ext cx="298450" cy="366713"/>
          </a:xfrm>
          <a:prstGeom prst="rect">
            <a:avLst/>
          </a:prstGeom>
          <a:noFill/>
          <a:ln w="9525">
            <a:noFill/>
            <a:miter lim="800000"/>
            <a:headEnd/>
            <a:tailEnd/>
          </a:ln>
          <a:effectLst/>
        </p:spPr>
        <p:txBody>
          <a:bodyPr wrap="none">
            <a:spAutoFit/>
          </a:bodyPr>
          <a:lstStyle/>
          <a:p>
            <a:r>
              <a:rPr lang="en-US" b="1">
                <a:solidFill>
                  <a:srgbClr val="003399"/>
                </a:solidFill>
                <a:latin typeface="Times New Roman" pitchFamily="18" charset="0"/>
              </a:rPr>
              <a:t>6</a:t>
            </a:r>
          </a:p>
        </p:txBody>
      </p:sp>
      <p:sp>
        <p:nvSpPr>
          <p:cNvPr id="4104" name="Text Box 8"/>
          <p:cNvSpPr txBox="1">
            <a:spLocks noChangeArrowheads="1"/>
          </p:cNvSpPr>
          <p:nvPr/>
        </p:nvSpPr>
        <p:spPr bwMode="auto">
          <a:xfrm>
            <a:off x="457200" y="3810000"/>
            <a:ext cx="412750" cy="366713"/>
          </a:xfrm>
          <a:prstGeom prst="rect">
            <a:avLst/>
          </a:prstGeom>
          <a:noFill/>
          <a:ln w="9525">
            <a:noFill/>
            <a:miter lim="800000"/>
            <a:headEnd/>
            <a:tailEnd/>
          </a:ln>
          <a:effectLst/>
        </p:spPr>
        <p:txBody>
          <a:bodyPr wrap="none">
            <a:spAutoFit/>
          </a:bodyPr>
          <a:lstStyle/>
          <a:p>
            <a:r>
              <a:rPr lang="en-US" b="1">
                <a:solidFill>
                  <a:srgbClr val="003399"/>
                </a:solidFill>
                <a:latin typeface="Times New Roman" pitchFamily="18" charset="0"/>
              </a:rPr>
              <a:t>16</a:t>
            </a:r>
          </a:p>
        </p:txBody>
      </p:sp>
      <p:sp>
        <p:nvSpPr>
          <p:cNvPr id="4105" name="Text Box 9"/>
          <p:cNvSpPr txBox="1">
            <a:spLocks noChangeArrowheads="1"/>
          </p:cNvSpPr>
          <p:nvPr/>
        </p:nvSpPr>
        <p:spPr bwMode="auto">
          <a:xfrm>
            <a:off x="425450" y="2133600"/>
            <a:ext cx="412750" cy="366713"/>
          </a:xfrm>
          <a:prstGeom prst="rect">
            <a:avLst/>
          </a:prstGeom>
          <a:noFill/>
          <a:ln w="9525">
            <a:noFill/>
            <a:miter lim="800000"/>
            <a:headEnd/>
            <a:tailEnd/>
          </a:ln>
          <a:effectLst/>
        </p:spPr>
        <p:txBody>
          <a:bodyPr wrap="none">
            <a:spAutoFit/>
          </a:bodyPr>
          <a:lstStyle/>
          <a:p>
            <a:r>
              <a:rPr lang="en-US" b="1">
                <a:solidFill>
                  <a:srgbClr val="003399"/>
                </a:solidFill>
                <a:latin typeface="Times New Roman" pitchFamily="18" charset="0"/>
              </a:rPr>
              <a:t>20</a:t>
            </a:r>
          </a:p>
        </p:txBody>
      </p:sp>
      <p:sp>
        <p:nvSpPr>
          <p:cNvPr id="4106" name="Text Box 10"/>
          <p:cNvSpPr txBox="1">
            <a:spLocks noChangeArrowheads="1"/>
          </p:cNvSpPr>
          <p:nvPr/>
        </p:nvSpPr>
        <p:spPr bwMode="auto">
          <a:xfrm rot="16200000">
            <a:off x="369094" y="1740694"/>
            <a:ext cx="481012" cy="304800"/>
          </a:xfrm>
          <a:prstGeom prst="rect">
            <a:avLst/>
          </a:prstGeom>
          <a:noFill/>
          <a:ln w="9525">
            <a:noFill/>
            <a:miter lim="800000"/>
            <a:headEnd/>
            <a:tailEnd/>
          </a:ln>
          <a:effectLst/>
        </p:spPr>
        <p:txBody>
          <a:bodyPr wrap="none">
            <a:spAutoFit/>
          </a:bodyPr>
          <a:lstStyle/>
          <a:p>
            <a:r>
              <a:rPr lang="en-US" sz="1400">
                <a:solidFill>
                  <a:srgbClr val="003399"/>
                </a:solidFill>
                <a:latin typeface="Times New Roman" pitchFamily="18" charset="0"/>
              </a:rPr>
              <a:t>Age</a:t>
            </a:r>
            <a:endParaRPr lang="en-US" sz="1400">
              <a:solidFill>
                <a:srgbClr val="FF3300"/>
              </a:solidFill>
              <a:latin typeface="Times New Roman" pitchFamily="18" charset="0"/>
            </a:endParaRPr>
          </a:p>
        </p:txBody>
      </p:sp>
      <p:grpSp>
        <p:nvGrpSpPr>
          <p:cNvPr id="4107" name="Group 11"/>
          <p:cNvGrpSpPr>
            <a:grpSpLocks/>
          </p:cNvGrpSpPr>
          <p:nvPr/>
        </p:nvGrpSpPr>
        <p:grpSpPr bwMode="auto">
          <a:xfrm>
            <a:off x="914400" y="1446213"/>
            <a:ext cx="4953000" cy="1068387"/>
            <a:chOff x="576" y="911"/>
            <a:chExt cx="3120" cy="673"/>
          </a:xfrm>
        </p:grpSpPr>
        <p:sp>
          <p:nvSpPr>
            <p:cNvPr id="4108" name="Rectangle 12"/>
            <p:cNvSpPr>
              <a:spLocks noChangeArrowheads="1"/>
            </p:cNvSpPr>
            <p:nvPr/>
          </p:nvSpPr>
          <p:spPr bwMode="auto">
            <a:xfrm>
              <a:off x="816" y="1008"/>
              <a:ext cx="2880" cy="528"/>
            </a:xfrm>
            <a:prstGeom prst="rect">
              <a:avLst/>
            </a:prstGeom>
            <a:noFill/>
            <a:ln w="9525">
              <a:solidFill>
                <a:schemeClr val="tx1"/>
              </a:solidFill>
              <a:miter lim="800000"/>
              <a:headEnd/>
              <a:tailEnd/>
            </a:ln>
            <a:effectLst>
              <a:prstShdw prst="shdw18" dist="17961" dir="13500000">
                <a:schemeClr val="tx1">
                  <a:gamma/>
                  <a:shade val="60000"/>
                  <a:invGamma/>
                </a:schemeClr>
              </a:prstShdw>
            </a:effectLst>
          </p:spPr>
          <p:txBody>
            <a:bodyPr wrap="none" anchor="ctr"/>
            <a:lstStyle/>
            <a:p>
              <a:pPr algn="ctr"/>
              <a:r>
                <a:rPr lang="en-US" sz="2400">
                  <a:solidFill>
                    <a:srgbClr val="003366"/>
                  </a:solidFill>
                  <a:latin typeface="Times New Roman" pitchFamily="18" charset="0"/>
                </a:rPr>
                <a:t>Higher education</a:t>
              </a:r>
            </a:p>
            <a:p>
              <a:pPr algn="ctr"/>
              <a:r>
                <a:rPr lang="en-US">
                  <a:solidFill>
                    <a:srgbClr val="003366"/>
                  </a:solidFill>
                  <a:latin typeface="Times New Roman" pitchFamily="18" charset="0"/>
                </a:rPr>
                <a:t>(universities and non-universities)</a:t>
              </a:r>
              <a:endParaRPr lang="en-US" sz="2400">
                <a:solidFill>
                  <a:srgbClr val="003366"/>
                </a:solidFill>
                <a:latin typeface="Times New Roman" pitchFamily="18" charset="0"/>
              </a:endParaRPr>
            </a:p>
          </p:txBody>
        </p:sp>
        <p:sp>
          <p:nvSpPr>
            <p:cNvPr id="4109" name="Text Box 13"/>
            <p:cNvSpPr txBox="1">
              <a:spLocks noChangeArrowheads="1"/>
            </p:cNvSpPr>
            <p:nvPr/>
          </p:nvSpPr>
          <p:spPr bwMode="auto">
            <a:xfrm rot="16200000">
              <a:off x="335" y="1152"/>
              <a:ext cx="673" cy="192"/>
            </a:xfrm>
            <a:prstGeom prst="rect">
              <a:avLst/>
            </a:prstGeom>
            <a:noFill/>
            <a:ln w="9525">
              <a:noFill/>
              <a:miter lim="800000"/>
              <a:headEnd/>
              <a:tailEnd/>
            </a:ln>
            <a:effectLst/>
          </p:spPr>
          <p:txBody>
            <a:bodyPr>
              <a:spAutoFit/>
            </a:bodyPr>
            <a:lstStyle/>
            <a:p>
              <a:r>
                <a:rPr lang="en-US" sz="1400">
                  <a:solidFill>
                    <a:srgbClr val="003366"/>
                  </a:solidFill>
                  <a:latin typeface="Times New Roman" pitchFamily="18" charset="0"/>
                </a:rPr>
                <a:t>School year</a:t>
              </a:r>
            </a:p>
          </p:txBody>
        </p:sp>
      </p:grpSp>
      <p:sp>
        <p:nvSpPr>
          <p:cNvPr id="4110" name="Line 14"/>
          <p:cNvSpPr>
            <a:spLocks noChangeShapeType="1"/>
          </p:cNvSpPr>
          <p:nvPr/>
        </p:nvSpPr>
        <p:spPr bwMode="auto">
          <a:xfrm>
            <a:off x="990600" y="2667000"/>
            <a:ext cx="287338" cy="0"/>
          </a:xfrm>
          <a:prstGeom prst="line">
            <a:avLst/>
          </a:prstGeom>
          <a:noFill/>
          <a:ln w="28575">
            <a:solidFill>
              <a:schemeClr val="accent2"/>
            </a:solidFill>
            <a:round/>
            <a:headEnd/>
            <a:tailEnd/>
          </a:ln>
          <a:effectLst/>
        </p:spPr>
        <p:txBody>
          <a:bodyPr wrap="none" anchor="ctr"/>
          <a:lstStyle/>
          <a:p>
            <a:endParaRPr lang="en-US"/>
          </a:p>
        </p:txBody>
      </p:sp>
      <p:grpSp>
        <p:nvGrpSpPr>
          <p:cNvPr id="4111" name="Group 15"/>
          <p:cNvGrpSpPr>
            <a:grpSpLocks/>
          </p:cNvGrpSpPr>
          <p:nvPr/>
        </p:nvGrpSpPr>
        <p:grpSpPr bwMode="auto">
          <a:xfrm>
            <a:off x="914400" y="2133600"/>
            <a:ext cx="6858000" cy="1981200"/>
            <a:chOff x="576" y="1344"/>
            <a:chExt cx="4320" cy="1248"/>
          </a:xfrm>
        </p:grpSpPr>
        <p:sp>
          <p:nvSpPr>
            <p:cNvPr id="4112" name="Rectangle 16"/>
            <p:cNvSpPr>
              <a:spLocks noChangeArrowheads="1"/>
            </p:cNvSpPr>
            <p:nvPr/>
          </p:nvSpPr>
          <p:spPr bwMode="auto">
            <a:xfrm>
              <a:off x="816" y="1677"/>
              <a:ext cx="2880" cy="915"/>
            </a:xfrm>
            <a:prstGeom prst="rect">
              <a:avLst/>
            </a:prstGeom>
            <a:noFill/>
            <a:ln w="9525">
              <a:solidFill>
                <a:schemeClr val="tx1"/>
              </a:solidFill>
              <a:miter lim="800000"/>
              <a:headEnd/>
              <a:tailEnd/>
            </a:ln>
            <a:effectLst/>
          </p:spPr>
          <p:txBody>
            <a:bodyPr wrap="none" anchor="ctr"/>
            <a:lstStyle/>
            <a:p>
              <a:pPr algn="ctr"/>
              <a:r>
                <a:rPr lang="en-US" sz="2400">
                  <a:solidFill>
                    <a:srgbClr val="003366"/>
                  </a:solidFill>
                  <a:latin typeface="Times New Roman" pitchFamily="18" charset="0"/>
                </a:rPr>
                <a:t>Comprehensive schools</a:t>
              </a:r>
            </a:p>
            <a:p>
              <a:pPr algn="ctr"/>
              <a:r>
                <a:rPr lang="en-US" sz="2400">
                  <a:solidFill>
                    <a:srgbClr val="003366"/>
                  </a:solidFill>
                  <a:latin typeface="Times New Roman" pitchFamily="18" charset="0"/>
                </a:rPr>
                <a:t>Industrial-vocational schools</a:t>
              </a:r>
            </a:p>
            <a:p>
              <a:pPr algn="ctr"/>
              <a:r>
                <a:rPr lang="en-US" sz="2400">
                  <a:solidFill>
                    <a:srgbClr val="003366"/>
                  </a:solidFill>
                  <a:latin typeface="Times New Roman" pitchFamily="18" charset="0"/>
                </a:rPr>
                <a:t>Grammar schools</a:t>
              </a:r>
            </a:p>
            <a:p>
              <a:pPr algn="ctr"/>
              <a:r>
                <a:rPr lang="en-US" sz="2400">
                  <a:solidFill>
                    <a:srgbClr val="003366"/>
                  </a:solidFill>
                  <a:latin typeface="Times New Roman" pitchFamily="18" charset="0"/>
                </a:rPr>
                <a:t>Vocational schools</a:t>
              </a:r>
            </a:p>
          </p:txBody>
        </p:sp>
        <p:sp>
          <p:nvSpPr>
            <p:cNvPr id="4113" name="Rectangle 17"/>
            <p:cNvSpPr>
              <a:spLocks noChangeArrowheads="1"/>
            </p:cNvSpPr>
            <p:nvPr/>
          </p:nvSpPr>
          <p:spPr bwMode="auto">
            <a:xfrm>
              <a:off x="3840" y="1344"/>
              <a:ext cx="1056" cy="1248"/>
            </a:xfrm>
            <a:prstGeom prst="rect">
              <a:avLst/>
            </a:prstGeom>
            <a:noFill/>
            <a:ln w="9525">
              <a:solidFill>
                <a:schemeClr val="tx1"/>
              </a:solidFill>
              <a:miter lim="800000"/>
              <a:headEnd/>
              <a:tailEnd/>
            </a:ln>
            <a:effectLst/>
          </p:spPr>
          <p:txBody>
            <a:bodyPr wrap="none" anchor="ctr"/>
            <a:lstStyle/>
            <a:p>
              <a:pPr algn="ctr"/>
              <a:r>
                <a:rPr lang="en-US" sz="2400">
                  <a:solidFill>
                    <a:srgbClr val="003366"/>
                  </a:solidFill>
                  <a:latin typeface="Times New Roman" pitchFamily="18" charset="0"/>
                </a:rPr>
                <a:t>Specialised</a:t>
              </a:r>
            </a:p>
            <a:p>
              <a:pPr algn="ctr"/>
              <a:r>
                <a:rPr lang="en-US" sz="2400">
                  <a:solidFill>
                    <a:srgbClr val="003366"/>
                  </a:solidFill>
                  <a:latin typeface="Times New Roman" pitchFamily="18" charset="0"/>
                </a:rPr>
                <a:t>schools</a:t>
              </a:r>
            </a:p>
          </p:txBody>
        </p:sp>
        <p:sp>
          <p:nvSpPr>
            <p:cNvPr id="4114" name="AutoShape 18"/>
            <p:cNvSpPr>
              <a:spLocks noChangeArrowheads="1"/>
            </p:cNvSpPr>
            <p:nvPr/>
          </p:nvSpPr>
          <p:spPr bwMode="auto">
            <a:xfrm>
              <a:off x="1728" y="1488"/>
              <a:ext cx="192" cy="192"/>
            </a:xfrm>
            <a:prstGeom prst="flowChartExtract">
              <a:avLst/>
            </a:prstGeom>
            <a:solidFill>
              <a:schemeClr val="accent2"/>
            </a:solidFill>
            <a:ln w="9525">
              <a:solidFill>
                <a:schemeClr val="tx1"/>
              </a:solidFill>
              <a:miter lim="800000"/>
              <a:headEnd/>
              <a:tailEnd/>
            </a:ln>
            <a:effectLst/>
          </p:spPr>
          <p:txBody>
            <a:bodyPr wrap="none" anchor="ctr"/>
            <a:lstStyle/>
            <a:p>
              <a:pPr algn="ctr"/>
              <a:endParaRPr lang="en-GB" sz="2400">
                <a:solidFill>
                  <a:srgbClr val="003366"/>
                </a:solidFill>
                <a:latin typeface="Times New Roman" pitchFamily="18" charset="0"/>
              </a:endParaRPr>
            </a:p>
          </p:txBody>
        </p:sp>
        <p:sp>
          <p:nvSpPr>
            <p:cNvPr id="4115" name="AutoShape 19"/>
            <p:cNvSpPr>
              <a:spLocks noChangeArrowheads="1"/>
            </p:cNvSpPr>
            <p:nvPr/>
          </p:nvSpPr>
          <p:spPr bwMode="auto">
            <a:xfrm>
              <a:off x="2160" y="1488"/>
              <a:ext cx="192" cy="192"/>
            </a:xfrm>
            <a:prstGeom prst="flowChartExtract">
              <a:avLst/>
            </a:prstGeom>
            <a:solidFill>
              <a:srgbClr val="EAEAEA"/>
            </a:solidFill>
            <a:ln w="9525">
              <a:solidFill>
                <a:schemeClr val="tx1"/>
              </a:solidFill>
              <a:miter lim="800000"/>
              <a:headEnd/>
              <a:tailEnd/>
            </a:ln>
            <a:effectLst/>
          </p:spPr>
          <p:txBody>
            <a:bodyPr wrap="none" anchor="ctr"/>
            <a:lstStyle/>
            <a:p>
              <a:pPr algn="ctr"/>
              <a:endParaRPr lang="en-GB" sz="2400">
                <a:solidFill>
                  <a:srgbClr val="003366"/>
                </a:solidFill>
                <a:latin typeface="Times New Roman" pitchFamily="18" charset="0"/>
              </a:endParaRPr>
            </a:p>
          </p:txBody>
        </p:sp>
        <p:sp>
          <p:nvSpPr>
            <p:cNvPr id="4116" name="AutoShape 20"/>
            <p:cNvSpPr>
              <a:spLocks noChangeArrowheads="1"/>
            </p:cNvSpPr>
            <p:nvPr/>
          </p:nvSpPr>
          <p:spPr bwMode="auto">
            <a:xfrm rot="5400000">
              <a:off x="3648" y="2304"/>
              <a:ext cx="192" cy="192"/>
            </a:xfrm>
            <a:prstGeom prst="flowChartExtract">
              <a:avLst/>
            </a:prstGeom>
            <a:solidFill>
              <a:srgbClr val="EAEAEA"/>
            </a:solidFill>
            <a:ln w="9525">
              <a:solidFill>
                <a:schemeClr val="tx1"/>
              </a:solidFill>
              <a:miter lim="800000"/>
              <a:headEnd/>
              <a:tailEnd/>
            </a:ln>
            <a:effectLst/>
          </p:spPr>
          <p:txBody>
            <a:bodyPr rot="10800000" vert="eaVert" wrap="none" anchor="ctr"/>
            <a:lstStyle/>
            <a:p>
              <a:pPr algn="ctr"/>
              <a:endParaRPr lang="en-GB" sz="2400">
                <a:solidFill>
                  <a:srgbClr val="003366"/>
                </a:solidFill>
                <a:latin typeface="Times New Roman" pitchFamily="18" charset="0"/>
              </a:endParaRPr>
            </a:p>
          </p:txBody>
        </p:sp>
        <p:sp>
          <p:nvSpPr>
            <p:cNvPr id="4117" name="AutoShape 21"/>
            <p:cNvSpPr>
              <a:spLocks noChangeArrowheads="1"/>
            </p:cNvSpPr>
            <p:nvPr/>
          </p:nvSpPr>
          <p:spPr bwMode="auto">
            <a:xfrm rot="5400000">
              <a:off x="3648" y="2016"/>
              <a:ext cx="192" cy="192"/>
            </a:xfrm>
            <a:prstGeom prst="flowChartExtract">
              <a:avLst/>
            </a:prstGeom>
            <a:solidFill>
              <a:schemeClr val="accent2"/>
            </a:solidFill>
            <a:ln w="9525">
              <a:solidFill>
                <a:schemeClr val="tx1"/>
              </a:solidFill>
              <a:miter lim="800000"/>
              <a:headEnd/>
              <a:tailEnd/>
            </a:ln>
            <a:effectLst/>
          </p:spPr>
          <p:txBody>
            <a:bodyPr rot="10800000" vert="eaVert" wrap="none" anchor="ctr"/>
            <a:lstStyle/>
            <a:p>
              <a:pPr algn="ctr"/>
              <a:endParaRPr lang="en-GB" sz="2400">
                <a:solidFill>
                  <a:srgbClr val="003366"/>
                </a:solidFill>
                <a:latin typeface="Times New Roman" pitchFamily="18" charset="0"/>
              </a:endParaRPr>
            </a:p>
          </p:txBody>
        </p:sp>
        <p:sp>
          <p:nvSpPr>
            <p:cNvPr id="4118" name="AutoShape 22"/>
            <p:cNvSpPr>
              <a:spLocks noChangeArrowheads="1"/>
            </p:cNvSpPr>
            <p:nvPr/>
          </p:nvSpPr>
          <p:spPr bwMode="auto">
            <a:xfrm rot="-5382188">
              <a:off x="3648" y="1344"/>
              <a:ext cx="192" cy="192"/>
            </a:xfrm>
            <a:prstGeom prst="flowChartExtract">
              <a:avLst/>
            </a:prstGeom>
            <a:solidFill>
              <a:srgbClr val="EAEAEA"/>
            </a:solidFill>
            <a:ln w="9525">
              <a:solidFill>
                <a:schemeClr val="tx1"/>
              </a:solidFill>
              <a:miter lim="800000"/>
              <a:headEnd/>
              <a:tailEnd/>
            </a:ln>
            <a:effectLst/>
          </p:spPr>
          <p:txBody>
            <a:bodyPr vert="eaVert" wrap="none" anchor="ctr"/>
            <a:lstStyle/>
            <a:p>
              <a:pPr algn="ctr"/>
              <a:endParaRPr lang="en-GB" sz="2400">
                <a:solidFill>
                  <a:srgbClr val="003366"/>
                </a:solidFill>
                <a:latin typeface="Times New Roman" pitchFamily="18" charset="0"/>
              </a:endParaRPr>
            </a:p>
          </p:txBody>
        </p:sp>
        <p:sp>
          <p:nvSpPr>
            <p:cNvPr id="4119" name="Text Box 23"/>
            <p:cNvSpPr txBox="1">
              <a:spLocks noChangeArrowheads="1"/>
            </p:cNvSpPr>
            <p:nvPr/>
          </p:nvSpPr>
          <p:spPr bwMode="auto">
            <a:xfrm>
              <a:off x="576" y="1488"/>
              <a:ext cx="260" cy="231"/>
            </a:xfrm>
            <a:prstGeom prst="rect">
              <a:avLst/>
            </a:prstGeom>
            <a:noFill/>
            <a:ln w="9525">
              <a:noFill/>
              <a:miter lim="800000"/>
              <a:headEnd/>
              <a:tailEnd/>
            </a:ln>
            <a:effectLst/>
          </p:spPr>
          <p:txBody>
            <a:bodyPr wrap="none">
              <a:spAutoFit/>
            </a:bodyPr>
            <a:lstStyle/>
            <a:p>
              <a:r>
                <a:rPr lang="en-US" b="1">
                  <a:solidFill>
                    <a:srgbClr val="003366"/>
                  </a:solidFill>
                  <a:latin typeface="Times New Roman" pitchFamily="18" charset="0"/>
                </a:rPr>
                <a:t>14</a:t>
              </a:r>
            </a:p>
          </p:txBody>
        </p:sp>
      </p:grpSp>
      <p:grpSp>
        <p:nvGrpSpPr>
          <p:cNvPr id="4120" name="Group 24"/>
          <p:cNvGrpSpPr>
            <a:grpSpLocks/>
          </p:cNvGrpSpPr>
          <p:nvPr/>
        </p:nvGrpSpPr>
        <p:grpSpPr bwMode="auto">
          <a:xfrm>
            <a:off x="900113" y="4005263"/>
            <a:ext cx="7467600" cy="2286000"/>
            <a:chOff x="576" y="2544"/>
            <a:chExt cx="4704" cy="1440"/>
          </a:xfrm>
        </p:grpSpPr>
        <p:sp>
          <p:nvSpPr>
            <p:cNvPr id="4121" name="Rectangle 25"/>
            <p:cNvSpPr>
              <a:spLocks noChangeArrowheads="1"/>
            </p:cNvSpPr>
            <p:nvPr/>
          </p:nvSpPr>
          <p:spPr bwMode="auto">
            <a:xfrm>
              <a:off x="816" y="2736"/>
              <a:ext cx="4080" cy="723"/>
            </a:xfrm>
            <a:prstGeom prst="rect">
              <a:avLst/>
            </a:prstGeom>
            <a:solidFill>
              <a:srgbClr val="C5CAD9"/>
            </a:solidFill>
            <a:ln w="9525">
              <a:solidFill>
                <a:schemeClr val="tx1"/>
              </a:solidFill>
              <a:miter lim="800000"/>
              <a:headEnd/>
              <a:tailEnd/>
            </a:ln>
            <a:effectLst/>
          </p:spPr>
          <p:txBody>
            <a:bodyPr wrap="none" tIns="7200" anchor="ctr"/>
            <a:lstStyle/>
            <a:p>
              <a:pPr algn="ctr"/>
              <a:r>
                <a:rPr lang="en-US" sz="2400">
                  <a:solidFill>
                    <a:srgbClr val="003366"/>
                  </a:solidFill>
                  <a:latin typeface="Times New Roman" pitchFamily="18" charset="0"/>
                </a:rPr>
                <a:t>Compulsory schools</a:t>
              </a:r>
            </a:p>
            <a:p>
              <a:pPr algn="ctr"/>
              <a:r>
                <a:rPr lang="en-US">
                  <a:solidFill>
                    <a:srgbClr val="003366"/>
                  </a:solidFill>
                  <a:latin typeface="Times New Roman" pitchFamily="18" charset="0"/>
                </a:rPr>
                <a:t>(Primary and lower secondary education)</a:t>
              </a:r>
              <a:endParaRPr lang="en-US" sz="2400">
                <a:solidFill>
                  <a:srgbClr val="003366"/>
                </a:solidFill>
                <a:latin typeface="Times New Roman" pitchFamily="18" charset="0"/>
              </a:endParaRPr>
            </a:p>
          </p:txBody>
        </p:sp>
        <p:sp>
          <p:nvSpPr>
            <p:cNvPr id="4122" name="AutoShape 26"/>
            <p:cNvSpPr>
              <a:spLocks noChangeArrowheads="1"/>
            </p:cNvSpPr>
            <p:nvPr/>
          </p:nvSpPr>
          <p:spPr bwMode="auto">
            <a:xfrm>
              <a:off x="1776" y="2544"/>
              <a:ext cx="192" cy="192"/>
            </a:xfrm>
            <a:prstGeom prst="flowChartExtract">
              <a:avLst/>
            </a:prstGeom>
            <a:solidFill>
              <a:schemeClr val="accent1"/>
            </a:solidFill>
            <a:ln w="9525">
              <a:noFill/>
              <a:miter lim="800000"/>
              <a:headEnd/>
              <a:tailEnd/>
            </a:ln>
            <a:effectLst/>
          </p:spPr>
          <p:txBody>
            <a:bodyPr wrap="none" anchor="ctr"/>
            <a:lstStyle/>
            <a:p>
              <a:pPr algn="ctr"/>
              <a:endParaRPr lang="en-GB" sz="2400">
                <a:solidFill>
                  <a:srgbClr val="003366"/>
                </a:solidFill>
                <a:latin typeface="Times New Roman" pitchFamily="18" charset="0"/>
              </a:endParaRPr>
            </a:p>
          </p:txBody>
        </p:sp>
        <p:sp>
          <p:nvSpPr>
            <p:cNvPr id="4123" name="AutoShape 27"/>
            <p:cNvSpPr>
              <a:spLocks noChangeArrowheads="1"/>
            </p:cNvSpPr>
            <p:nvPr/>
          </p:nvSpPr>
          <p:spPr bwMode="auto">
            <a:xfrm>
              <a:off x="4032" y="2544"/>
              <a:ext cx="192" cy="192"/>
            </a:xfrm>
            <a:prstGeom prst="flowChartExtract">
              <a:avLst/>
            </a:prstGeom>
            <a:solidFill>
              <a:schemeClr val="accent1"/>
            </a:solidFill>
            <a:ln w="9525">
              <a:noFill/>
              <a:miter lim="800000"/>
              <a:headEnd/>
              <a:tailEnd/>
            </a:ln>
            <a:effectLst/>
          </p:spPr>
          <p:txBody>
            <a:bodyPr wrap="none" anchor="ctr"/>
            <a:lstStyle/>
            <a:p>
              <a:pPr algn="ctr"/>
              <a:endParaRPr lang="en-GB" sz="2400">
                <a:solidFill>
                  <a:srgbClr val="003366"/>
                </a:solidFill>
                <a:latin typeface="Times New Roman" pitchFamily="18" charset="0"/>
              </a:endParaRPr>
            </a:p>
          </p:txBody>
        </p:sp>
        <p:sp>
          <p:nvSpPr>
            <p:cNvPr id="4124" name="AutoShape 28"/>
            <p:cNvSpPr>
              <a:spLocks noChangeArrowheads="1"/>
            </p:cNvSpPr>
            <p:nvPr/>
          </p:nvSpPr>
          <p:spPr bwMode="auto">
            <a:xfrm>
              <a:off x="4416" y="2544"/>
              <a:ext cx="192" cy="192"/>
            </a:xfrm>
            <a:prstGeom prst="flowChartExtract">
              <a:avLst/>
            </a:prstGeom>
            <a:solidFill>
              <a:schemeClr val="accent1"/>
            </a:solidFill>
            <a:ln w="9525">
              <a:noFill/>
              <a:miter lim="800000"/>
              <a:headEnd/>
              <a:tailEnd/>
            </a:ln>
            <a:effectLst/>
          </p:spPr>
          <p:txBody>
            <a:bodyPr wrap="none" anchor="ctr"/>
            <a:lstStyle/>
            <a:p>
              <a:pPr algn="ctr"/>
              <a:endParaRPr lang="en-GB" sz="2400">
                <a:solidFill>
                  <a:srgbClr val="003366"/>
                </a:solidFill>
                <a:latin typeface="Times New Roman" pitchFamily="18" charset="0"/>
              </a:endParaRPr>
            </a:p>
          </p:txBody>
        </p:sp>
        <p:sp>
          <p:nvSpPr>
            <p:cNvPr id="4125" name="Line 29"/>
            <p:cNvSpPr>
              <a:spLocks noChangeShapeType="1"/>
            </p:cNvSpPr>
            <p:nvPr/>
          </p:nvSpPr>
          <p:spPr bwMode="auto">
            <a:xfrm>
              <a:off x="624" y="2736"/>
              <a:ext cx="181" cy="0"/>
            </a:xfrm>
            <a:prstGeom prst="line">
              <a:avLst/>
            </a:prstGeom>
            <a:noFill/>
            <a:ln w="28575">
              <a:solidFill>
                <a:schemeClr val="accent2"/>
              </a:solidFill>
              <a:round/>
              <a:headEnd/>
              <a:tailEnd/>
            </a:ln>
            <a:effectLst/>
          </p:spPr>
          <p:txBody>
            <a:bodyPr wrap="none" anchor="ctr"/>
            <a:lstStyle/>
            <a:p>
              <a:endParaRPr lang="en-US"/>
            </a:p>
          </p:txBody>
        </p:sp>
        <p:sp>
          <p:nvSpPr>
            <p:cNvPr id="4126" name="Text Box 30"/>
            <p:cNvSpPr txBox="1">
              <a:spLocks noChangeArrowheads="1"/>
            </p:cNvSpPr>
            <p:nvPr/>
          </p:nvSpPr>
          <p:spPr bwMode="auto">
            <a:xfrm>
              <a:off x="576" y="2544"/>
              <a:ext cx="260" cy="231"/>
            </a:xfrm>
            <a:prstGeom prst="rect">
              <a:avLst/>
            </a:prstGeom>
            <a:solidFill>
              <a:schemeClr val="accent1"/>
            </a:solidFill>
            <a:ln w="9525">
              <a:noFill/>
              <a:miter lim="800000"/>
              <a:headEnd/>
              <a:tailEnd/>
            </a:ln>
            <a:effectLst/>
          </p:spPr>
          <p:txBody>
            <a:bodyPr wrap="none">
              <a:spAutoFit/>
            </a:bodyPr>
            <a:lstStyle/>
            <a:p>
              <a:r>
                <a:rPr lang="en-US" b="1">
                  <a:solidFill>
                    <a:srgbClr val="003366"/>
                  </a:solidFill>
                  <a:latin typeface="Times New Roman" pitchFamily="18" charset="0"/>
                </a:rPr>
                <a:t>10</a:t>
              </a:r>
            </a:p>
          </p:txBody>
        </p:sp>
        <p:grpSp>
          <p:nvGrpSpPr>
            <p:cNvPr id="4127" name="Group 31"/>
            <p:cNvGrpSpPr>
              <a:grpSpLocks/>
            </p:cNvGrpSpPr>
            <p:nvPr/>
          </p:nvGrpSpPr>
          <p:grpSpPr bwMode="auto">
            <a:xfrm>
              <a:off x="628" y="3264"/>
              <a:ext cx="4652" cy="720"/>
              <a:chOff x="628" y="3264"/>
              <a:chExt cx="4652" cy="720"/>
            </a:xfrm>
          </p:grpSpPr>
          <p:sp>
            <p:nvSpPr>
              <p:cNvPr id="4128" name="Rectangle 32"/>
              <p:cNvSpPr>
                <a:spLocks noChangeArrowheads="1"/>
              </p:cNvSpPr>
              <p:nvPr/>
            </p:nvSpPr>
            <p:spPr bwMode="auto">
              <a:xfrm>
                <a:off x="816" y="3600"/>
                <a:ext cx="4081" cy="283"/>
              </a:xfrm>
              <a:prstGeom prst="rect">
                <a:avLst/>
              </a:prstGeom>
              <a:solidFill>
                <a:schemeClr val="accent1"/>
              </a:solidFill>
              <a:ln w="9525">
                <a:solidFill>
                  <a:schemeClr val="tx1"/>
                </a:solidFill>
                <a:miter lim="800000"/>
                <a:headEnd/>
                <a:tailEnd/>
              </a:ln>
              <a:effectLst/>
            </p:spPr>
            <p:txBody>
              <a:bodyPr wrap="none" anchor="ctr"/>
              <a:lstStyle/>
              <a:p>
                <a:pPr algn="ctr"/>
                <a:r>
                  <a:rPr lang="en-US" sz="2400">
                    <a:solidFill>
                      <a:srgbClr val="003366"/>
                    </a:solidFill>
                    <a:latin typeface="Times New Roman" pitchFamily="18" charset="0"/>
                  </a:rPr>
                  <a:t>Pre-schools</a:t>
                </a:r>
              </a:p>
            </p:txBody>
          </p:sp>
          <p:sp>
            <p:nvSpPr>
              <p:cNvPr id="4129" name="AutoShape 33"/>
              <p:cNvSpPr>
                <a:spLocks noChangeArrowheads="1"/>
              </p:cNvSpPr>
              <p:nvPr/>
            </p:nvSpPr>
            <p:spPr bwMode="auto">
              <a:xfrm>
                <a:off x="2688" y="3408"/>
                <a:ext cx="192" cy="192"/>
              </a:xfrm>
              <a:prstGeom prst="flowChartExtract">
                <a:avLst/>
              </a:prstGeom>
              <a:solidFill>
                <a:schemeClr val="accent1"/>
              </a:solidFill>
              <a:ln w="9525">
                <a:noFill/>
                <a:miter lim="800000"/>
                <a:headEnd/>
                <a:tailEnd/>
              </a:ln>
              <a:effectLst/>
            </p:spPr>
            <p:txBody>
              <a:bodyPr wrap="none" anchor="ctr"/>
              <a:lstStyle/>
              <a:p>
                <a:pPr algn="ctr"/>
                <a:endParaRPr lang="en-GB" sz="2400">
                  <a:solidFill>
                    <a:srgbClr val="003366"/>
                  </a:solidFill>
                  <a:latin typeface="Times New Roman" pitchFamily="18" charset="0"/>
                </a:endParaRPr>
              </a:p>
            </p:txBody>
          </p:sp>
          <p:grpSp>
            <p:nvGrpSpPr>
              <p:cNvPr id="4130" name="Group 34"/>
              <p:cNvGrpSpPr>
                <a:grpSpLocks/>
              </p:cNvGrpSpPr>
              <p:nvPr/>
            </p:nvGrpSpPr>
            <p:grpSpPr bwMode="auto">
              <a:xfrm>
                <a:off x="3600" y="3360"/>
                <a:ext cx="1680" cy="624"/>
                <a:chOff x="3600" y="3360"/>
                <a:chExt cx="1680" cy="624"/>
              </a:xfrm>
            </p:grpSpPr>
            <p:sp>
              <p:nvSpPr>
                <p:cNvPr id="4131" name="Rectangle 35"/>
                <p:cNvSpPr>
                  <a:spLocks noChangeArrowheads="1"/>
                </p:cNvSpPr>
                <p:nvPr/>
              </p:nvSpPr>
              <p:spPr bwMode="auto">
                <a:xfrm>
                  <a:off x="3600" y="3360"/>
                  <a:ext cx="1680" cy="624"/>
                </a:xfrm>
                <a:prstGeom prst="rect">
                  <a:avLst/>
                </a:prstGeom>
                <a:solidFill>
                  <a:srgbClr val="666699"/>
                </a:solidFill>
                <a:ln w="9525">
                  <a:noFill/>
                  <a:miter lim="800000"/>
                  <a:headEnd/>
                  <a:tailEnd/>
                </a:ln>
                <a:effectLst/>
              </p:spPr>
              <p:txBody>
                <a:bodyPr wrap="none" anchor="ctr"/>
                <a:lstStyle/>
                <a:p>
                  <a:pPr algn="ctr"/>
                  <a:endParaRPr lang="en-GB" sz="2400">
                    <a:solidFill>
                      <a:srgbClr val="003366"/>
                    </a:solidFill>
                    <a:latin typeface="Times New Roman" pitchFamily="18" charset="0"/>
                  </a:endParaRPr>
                </a:p>
              </p:txBody>
            </p:sp>
            <p:sp>
              <p:nvSpPr>
                <p:cNvPr id="4132" name="AutoShape 36"/>
                <p:cNvSpPr>
                  <a:spLocks noChangeAspect="1" noChangeArrowheads="1"/>
                </p:cNvSpPr>
                <p:nvPr/>
              </p:nvSpPr>
              <p:spPr bwMode="auto">
                <a:xfrm rot="5400000">
                  <a:off x="3744" y="3408"/>
                  <a:ext cx="116" cy="116"/>
                </a:xfrm>
                <a:prstGeom prst="flowChartExtract">
                  <a:avLst/>
                </a:prstGeom>
                <a:solidFill>
                  <a:schemeClr val="accent1"/>
                </a:solidFill>
                <a:ln w="9525">
                  <a:noFill/>
                  <a:miter lim="800000"/>
                  <a:headEnd/>
                  <a:tailEnd/>
                </a:ln>
                <a:effectLst/>
              </p:spPr>
              <p:txBody>
                <a:bodyPr rot="10800000" vert="eaVert" wrap="none" anchor="ctr"/>
                <a:lstStyle/>
                <a:p>
                  <a:pPr algn="ctr"/>
                  <a:endParaRPr lang="en-GB" sz="2400">
                    <a:solidFill>
                      <a:srgbClr val="003366"/>
                    </a:solidFill>
                    <a:latin typeface="Times New Roman" pitchFamily="18" charset="0"/>
                  </a:endParaRPr>
                </a:p>
              </p:txBody>
            </p:sp>
            <p:sp>
              <p:nvSpPr>
                <p:cNvPr id="4133" name="AutoShape 37"/>
                <p:cNvSpPr>
                  <a:spLocks noChangeAspect="1" noChangeArrowheads="1"/>
                </p:cNvSpPr>
                <p:nvPr/>
              </p:nvSpPr>
              <p:spPr bwMode="auto">
                <a:xfrm rot="5400000">
                  <a:off x="3744" y="3580"/>
                  <a:ext cx="116" cy="116"/>
                </a:xfrm>
                <a:prstGeom prst="flowChartExtract">
                  <a:avLst/>
                </a:prstGeom>
                <a:solidFill>
                  <a:schemeClr val="accent1"/>
                </a:solidFill>
                <a:ln w="9525">
                  <a:noFill/>
                  <a:miter lim="800000"/>
                  <a:headEnd/>
                  <a:tailEnd/>
                </a:ln>
                <a:effectLst/>
              </p:spPr>
              <p:txBody>
                <a:bodyPr rot="10800000" vert="eaVert" wrap="none" anchor="ctr"/>
                <a:lstStyle/>
                <a:p>
                  <a:pPr algn="ctr"/>
                  <a:endParaRPr lang="en-GB" sz="2400">
                    <a:solidFill>
                      <a:srgbClr val="003366"/>
                    </a:solidFill>
                    <a:latin typeface="Times New Roman" pitchFamily="18" charset="0"/>
                  </a:endParaRPr>
                </a:p>
              </p:txBody>
            </p:sp>
            <p:sp>
              <p:nvSpPr>
                <p:cNvPr id="4134" name="Text Box 38"/>
                <p:cNvSpPr txBox="1">
                  <a:spLocks noChangeArrowheads="1"/>
                </p:cNvSpPr>
                <p:nvPr/>
              </p:nvSpPr>
              <p:spPr bwMode="auto">
                <a:xfrm>
                  <a:off x="3888" y="3360"/>
                  <a:ext cx="1008" cy="192"/>
                </a:xfrm>
                <a:prstGeom prst="rect">
                  <a:avLst/>
                </a:prstGeom>
                <a:solidFill>
                  <a:schemeClr val="accent1"/>
                </a:solidFill>
                <a:ln w="9525">
                  <a:noFill/>
                  <a:miter lim="800000"/>
                  <a:headEnd/>
                  <a:tailEnd/>
                </a:ln>
                <a:effectLst/>
              </p:spPr>
              <p:txBody>
                <a:bodyPr>
                  <a:spAutoFit/>
                </a:bodyPr>
                <a:lstStyle/>
                <a:p>
                  <a:r>
                    <a:rPr lang="en-US" sz="1400">
                      <a:solidFill>
                        <a:srgbClr val="003366"/>
                      </a:solidFill>
                      <a:latin typeface="Times New Roman" pitchFamily="18" charset="0"/>
                    </a:rPr>
                    <a:t>Open access</a:t>
                  </a:r>
                  <a:endParaRPr lang="en-US" sz="2400">
                    <a:solidFill>
                      <a:srgbClr val="003366"/>
                    </a:solidFill>
                    <a:latin typeface="Times New Roman" pitchFamily="18" charset="0"/>
                  </a:endParaRPr>
                </a:p>
              </p:txBody>
            </p:sp>
            <p:sp>
              <p:nvSpPr>
                <p:cNvPr id="4135" name="Text Box 39"/>
                <p:cNvSpPr txBox="1">
                  <a:spLocks noChangeArrowheads="1"/>
                </p:cNvSpPr>
                <p:nvPr/>
              </p:nvSpPr>
              <p:spPr bwMode="auto">
                <a:xfrm>
                  <a:off x="3888" y="3524"/>
                  <a:ext cx="1392" cy="460"/>
                </a:xfrm>
                <a:prstGeom prst="rect">
                  <a:avLst/>
                </a:prstGeom>
                <a:solidFill>
                  <a:schemeClr val="accent1"/>
                </a:solidFill>
                <a:ln w="9525">
                  <a:noFill/>
                  <a:miter lim="800000"/>
                  <a:headEnd/>
                  <a:tailEnd/>
                </a:ln>
                <a:effectLst/>
              </p:spPr>
              <p:txBody>
                <a:bodyPr>
                  <a:spAutoFit/>
                </a:bodyPr>
                <a:lstStyle/>
                <a:p>
                  <a:r>
                    <a:rPr lang="en-US" sz="1400">
                      <a:solidFill>
                        <a:srgbClr val="003366"/>
                      </a:solidFill>
                      <a:latin typeface="Times New Roman" pitchFamily="18" charset="0"/>
                    </a:rPr>
                    <a:t>Access to a specific study programme / school, subject to specific requirements</a:t>
                  </a:r>
                  <a:endParaRPr lang="en-US" sz="2400">
                    <a:solidFill>
                      <a:srgbClr val="003366"/>
                    </a:solidFill>
                    <a:latin typeface="Times New Roman" pitchFamily="18" charset="0"/>
                  </a:endParaRPr>
                </a:p>
              </p:txBody>
            </p:sp>
          </p:grpSp>
          <p:sp>
            <p:nvSpPr>
              <p:cNvPr id="4136" name="Line 40"/>
              <p:cNvSpPr>
                <a:spLocks noChangeShapeType="1"/>
              </p:cNvSpPr>
              <p:nvPr/>
            </p:nvSpPr>
            <p:spPr bwMode="auto">
              <a:xfrm>
                <a:off x="635" y="3456"/>
                <a:ext cx="181" cy="0"/>
              </a:xfrm>
              <a:prstGeom prst="line">
                <a:avLst/>
              </a:prstGeom>
              <a:noFill/>
              <a:ln w="28575">
                <a:solidFill>
                  <a:schemeClr val="accent2"/>
                </a:solidFill>
                <a:round/>
                <a:headEnd/>
                <a:tailEnd/>
              </a:ln>
              <a:effectLst/>
            </p:spPr>
            <p:txBody>
              <a:bodyPr wrap="none" anchor="ctr"/>
              <a:lstStyle/>
              <a:p>
                <a:endParaRPr lang="en-US"/>
              </a:p>
            </p:txBody>
          </p:sp>
          <p:sp>
            <p:nvSpPr>
              <p:cNvPr id="4137" name="Text Box 41"/>
              <p:cNvSpPr txBox="1">
                <a:spLocks noChangeArrowheads="1"/>
              </p:cNvSpPr>
              <p:nvPr/>
            </p:nvSpPr>
            <p:spPr bwMode="auto">
              <a:xfrm>
                <a:off x="628" y="3264"/>
                <a:ext cx="188" cy="231"/>
              </a:xfrm>
              <a:prstGeom prst="rect">
                <a:avLst/>
              </a:prstGeom>
              <a:solidFill>
                <a:schemeClr val="accent1"/>
              </a:solidFill>
              <a:ln w="9525">
                <a:noFill/>
                <a:miter lim="800000"/>
                <a:headEnd/>
                <a:tailEnd/>
              </a:ln>
              <a:effectLst/>
            </p:spPr>
            <p:txBody>
              <a:bodyPr wrap="none">
                <a:spAutoFit/>
              </a:bodyPr>
              <a:lstStyle/>
              <a:p>
                <a:r>
                  <a:rPr lang="en-US" b="1">
                    <a:solidFill>
                      <a:srgbClr val="003366"/>
                    </a:solidFill>
                    <a:latin typeface="Times New Roman" pitchFamily="18" charset="0"/>
                  </a:rPr>
                  <a:t>1</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120"/>
                                        </p:tgtEl>
                                        <p:attrNameLst>
                                          <p:attrName>style.visibility</p:attrName>
                                        </p:attrNameLst>
                                      </p:cBhvr>
                                      <p:to>
                                        <p:strVal val="visible"/>
                                      </p:to>
                                    </p:set>
                                    <p:animEffect transition="in" filter="slide(fromBottom)">
                                      <p:cBhvr>
                                        <p:cTn id="7" dur="500"/>
                                        <p:tgtEl>
                                          <p:spTgt spid="412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4111"/>
                                        </p:tgtEl>
                                        <p:attrNameLst>
                                          <p:attrName>style.visibility</p:attrName>
                                        </p:attrNameLst>
                                      </p:cBhvr>
                                      <p:to>
                                        <p:strVal val="visible"/>
                                      </p:to>
                                    </p:set>
                                    <p:animEffect transition="in" filter="slide(fromBottom)">
                                      <p:cBhvr>
                                        <p:cTn id="12" dur="500"/>
                                        <p:tgtEl>
                                          <p:spTgt spid="4111"/>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107"/>
                                        </p:tgtEl>
                                        <p:attrNameLst>
                                          <p:attrName>style.visibility</p:attrName>
                                        </p:attrNameLst>
                                      </p:cBhvr>
                                      <p:to>
                                        <p:strVal val="visible"/>
                                      </p:to>
                                    </p:set>
                                    <p:animEffect transition="in" filter="slide(fromBottom)">
                                      <p:cBhvr>
                                        <p:cTn id="17" dur="500"/>
                                        <p:tgtEl>
                                          <p:spTgt spid="4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21.09.07</a:t>
            </a:r>
          </a:p>
        </p:txBody>
      </p:sp>
      <p:sp>
        <p:nvSpPr>
          <p:cNvPr id="5" name="Footer Placeholder 4"/>
          <p:cNvSpPr>
            <a:spLocks noGrp="1"/>
          </p:cNvSpPr>
          <p:nvPr>
            <p:ph type="ftr" sz="quarter" idx="11"/>
          </p:nvPr>
        </p:nvSpPr>
        <p:spPr/>
        <p:txBody>
          <a:bodyPr/>
          <a:lstStyle/>
          <a:p>
            <a:r>
              <a:rPr lang="en-US"/>
              <a:t>  </a:t>
            </a:r>
          </a:p>
          <a:p>
            <a:r>
              <a:rPr lang="is-IS"/>
              <a:t>svanjons@khi.is</a:t>
            </a:r>
          </a:p>
          <a:p>
            <a:endParaRPr lang="en-US"/>
          </a:p>
        </p:txBody>
      </p:sp>
      <p:sp>
        <p:nvSpPr>
          <p:cNvPr id="46082" name="Rectangle 2"/>
          <p:cNvSpPr>
            <a:spLocks noGrp="1" noChangeArrowheads="1"/>
          </p:cNvSpPr>
          <p:nvPr>
            <p:ph type="title"/>
          </p:nvPr>
        </p:nvSpPr>
        <p:spPr/>
        <p:txBody>
          <a:bodyPr/>
          <a:lstStyle/>
          <a:p>
            <a:r>
              <a:rPr lang="is-IS"/>
              <a:t>FÍKNF</a:t>
            </a:r>
            <a:endParaRPr lang="en-US"/>
          </a:p>
        </p:txBody>
      </p:sp>
      <p:sp>
        <p:nvSpPr>
          <p:cNvPr id="46083" name="Rectangle 3"/>
          <p:cNvSpPr>
            <a:spLocks noGrp="1" noChangeArrowheads="1"/>
          </p:cNvSpPr>
          <p:nvPr>
            <p:ph type="body" idx="1"/>
          </p:nvPr>
        </p:nvSpPr>
        <p:spPr>
          <a:xfrm>
            <a:off x="457200" y="1628775"/>
            <a:ext cx="8229600" cy="4176713"/>
          </a:xfrm>
        </p:spPr>
        <p:txBody>
          <a:bodyPr/>
          <a:lstStyle/>
          <a:p>
            <a:pPr>
              <a:lnSpc>
                <a:spcPct val="80000"/>
              </a:lnSpc>
            </a:pPr>
            <a:r>
              <a:rPr lang="is-IS" sz="2800"/>
              <a:t>Founded in December 2005</a:t>
            </a:r>
          </a:p>
          <a:p>
            <a:pPr>
              <a:lnSpc>
                <a:spcPct val="80000"/>
              </a:lnSpc>
            </a:pPr>
            <a:r>
              <a:rPr lang="is-IS" sz="2800"/>
              <a:t>Around 100 members from all levels of education</a:t>
            </a:r>
            <a:endParaRPr lang="en-US" sz="2800"/>
          </a:p>
          <a:p>
            <a:pPr>
              <a:lnSpc>
                <a:spcPct val="80000"/>
              </a:lnSpc>
            </a:pPr>
            <a:r>
              <a:rPr lang="is-IS" sz="2800"/>
              <a:t>Membership is free of charge</a:t>
            </a:r>
          </a:p>
          <a:p>
            <a:pPr>
              <a:lnSpc>
                <a:spcPct val="80000"/>
              </a:lnSpc>
            </a:pPr>
            <a:r>
              <a:rPr lang="is-IS" sz="2800"/>
              <a:t>Further information on</a:t>
            </a:r>
          </a:p>
          <a:p>
            <a:pPr>
              <a:lnSpc>
                <a:spcPct val="80000"/>
              </a:lnSpc>
              <a:buFontTx/>
              <a:buNone/>
            </a:pPr>
            <a:r>
              <a:rPr lang="is-IS" sz="2800"/>
              <a:t>    </a:t>
            </a:r>
            <a:r>
              <a:rPr lang="is-IS" sz="2800">
                <a:hlinkClick r:id="rId2"/>
              </a:rPr>
              <a:t>www.inet.is/fiknf</a:t>
            </a:r>
            <a:r>
              <a:rPr lang="is-IS" sz="2800"/>
              <a:t> and all the latest news on </a:t>
            </a:r>
            <a:r>
              <a:rPr lang="is-IS" sz="2800">
                <a:hlinkClick r:id="rId3"/>
              </a:rPr>
              <a:t>http://www.fiknf.blog.is/blog/fiknf/</a:t>
            </a:r>
            <a:r>
              <a:rPr lang="is-IS" sz="2800"/>
              <a:t> </a:t>
            </a:r>
          </a:p>
          <a:p>
            <a:pPr>
              <a:lnSpc>
                <a:spcPct val="80000"/>
              </a:lnSpc>
              <a:buFontTx/>
              <a:buNone/>
            </a:pPr>
            <a:endParaRPr lang="is-IS" sz="2800"/>
          </a:p>
          <a:p>
            <a:pPr>
              <a:lnSpc>
                <a:spcPct val="80000"/>
              </a:lnSpc>
              <a:buFontTx/>
              <a:buNone/>
            </a:pPr>
            <a:r>
              <a:rPr lang="is-IS" sz="2800"/>
              <a:t>If you want to join, please visit our website and register or do it here on paper!</a:t>
            </a:r>
          </a:p>
          <a:p>
            <a:pPr>
              <a:lnSpc>
                <a:spcPct val="80000"/>
              </a:lnSpc>
              <a:buFontTx/>
              <a:buNone/>
            </a:pPr>
            <a:endParaRPr lang="is-IS" sz="2800"/>
          </a:p>
          <a:p>
            <a:pPr>
              <a:lnSpc>
                <a:spcPct val="80000"/>
              </a:lnSpc>
              <a:buFontTx/>
              <a:buNone/>
            </a:pPr>
            <a:endParaRPr lang="is-IS" sz="2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21.09.07</a:t>
            </a:r>
          </a:p>
        </p:txBody>
      </p:sp>
      <p:sp>
        <p:nvSpPr>
          <p:cNvPr id="6" name="Footer Placeholder 4"/>
          <p:cNvSpPr>
            <a:spLocks noGrp="1"/>
          </p:cNvSpPr>
          <p:nvPr>
            <p:ph type="ftr" sz="quarter" idx="11"/>
          </p:nvPr>
        </p:nvSpPr>
        <p:spPr/>
        <p:txBody>
          <a:bodyPr/>
          <a:lstStyle/>
          <a:p>
            <a:r>
              <a:rPr lang="en-US"/>
              <a:t>  </a:t>
            </a:r>
          </a:p>
          <a:p>
            <a:r>
              <a:rPr lang="is-IS"/>
              <a:t>svanjons@khi.is</a:t>
            </a:r>
          </a:p>
          <a:p>
            <a:endParaRPr lang="en-US"/>
          </a:p>
        </p:txBody>
      </p:sp>
      <p:sp>
        <p:nvSpPr>
          <p:cNvPr id="11266" name="Rectangle 2"/>
          <p:cNvSpPr>
            <a:spLocks noGrp="1" noChangeArrowheads="1"/>
          </p:cNvSpPr>
          <p:nvPr>
            <p:ph type="title"/>
          </p:nvPr>
        </p:nvSpPr>
        <p:spPr/>
        <p:txBody>
          <a:bodyPr/>
          <a:lstStyle/>
          <a:p>
            <a:r>
              <a:rPr lang="en-GB" sz="4000"/>
              <a:t>Innovation and Entrepreneurship</a:t>
            </a:r>
          </a:p>
        </p:txBody>
      </p:sp>
      <p:sp>
        <p:nvSpPr>
          <p:cNvPr id="11267" name="Rectangle 3"/>
          <p:cNvSpPr>
            <a:spLocks noGrp="1" noChangeArrowheads="1"/>
          </p:cNvSpPr>
          <p:nvPr>
            <p:ph type="body" idx="1"/>
          </p:nvPr>
        </p:nvSpPr>
        <p:spPr>
          <a:xfrm>
            <a:off x="457200" y="1341438"/>
            <a:ext cx="8229600" cy="4175125"/>
          </a:xfrm>
        </p:spPr>
        <p:txBody>
          <a:bodyPr/>
          <a:lstStyle/>
          <a:p>
            <a:r>
              <a:rPr lang="en-GB"/>
              <a:t>Innovation and Entrepreneurship</a:t>
            </a:r>
          </a:p>
          <a:p>
            <a:pPr lvl="1"/>
            <a:r>
              <a:rPr lang="en-GB"/>
              <a:t>Two sides of the same coin</a:t>
            </a:r>
          </a:p>
          <a:p>
            <a:pPr lvl="2"/>
            <a:r>
              <a:rPr lang="en-GB"/>
              <a:t>Ideation is the foundation that initiative and entrepreneurship are built on</a:t>
            </a:r>
          </a:p>
          <a:p>
            <a:pPr lvl="2"/>
            <a:r>
              <a:rPr lang="en-GB"/>
              <a:t>Entrepreneurship develops initiative and productivity</a:t>
            </a:r>
          </a:p>
          <a:p>
            <a:pPr lvl="1"/>
            <a:r>
              <a:rPr lang="en-GB"/>
              <a:t>Or directly connected!</a:t>
            </a:r>
          </a:p>
        </p:txBody>
      </p:sp>
      <p:pic>
        <p:nvPicPr>
          <p:cNvPr id="11268" name="Picture 4" descr="findneedsout4"/>
          <p:cNvPicPr>
            <a:picLocks noChangeAspect="1" noChangeArrowheads="1"/>
          </p:cNvPicPr>
          <p:nvPr/>
        </p:nvPicPr>
        <p:blipFill>
          <a:blip r:embed="rId3"/>
          <a:srcRect/>
          <a:stretch>
            <a:fillRect/>
          </a:stretch>
        </p:blipFill>
        <p:spPr bwMode="auto">
          <a:xfrm>
            <a:off x="1476375" y="4652963"/>
            <a:ext cx="2447925" cy="18367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21.09.07</a:t>
            </a:r>
          </a:p>
        </p:txBody>
      </p:sp>
      <p:sp>
        <p:nvSpPr>
          <p:cNvPr id="5" name="Footer Placeholder 4"/>
          <p:cNvSpPr>
            <a:spLocks noGrp="1"/>
          </p:cNvSpPr>
          <p:nvPr>
            <p:ph type="ftr" sz="quarter" idx="11"/>
          </p:nvPr>
        </p:nvSpPr>
        <p:spPr/>
        <p:txBody>
          <a:bodyPr/>
          <a:lstStyle/>
          <a:p>
            <a:r>
              <a:rPr lang="en-US"/>
              <a:t>  </a:t>
            </a:r>
          </a:p>
          <a:p>
            <a:r>
              <a:rPr lang="is-IS"/>
              <a:t>svanjons@khi.is</a:t>
            </a:r>
          </a:p>
          <a:p>
            <a:endParaRPr lang="en-US"/>
          </a:p>
        </p:txBody>
      </p:sp>
      <p:sp>
        <p:nvSpPr>
          <p:cNvPr id="22530" name="Rectangle 2"/>
          <p:cNvSpPr>
            <a:spLocks noGrp="1" noChangeArrowheads="1"/>
          </p:cNvSpPr>
          <p:nvPr>
            <p:ph type="title"/>
          </p:nvPr>
        </p:nvSpPr>
        <p:spPr>
          <a:xfrm>
            <a:off x="457200" y="274638"/>
            <a:ext cx="8229600" cy="1066800"/>
          </a:xfrm>
        </p:spPr>
        <p:txBody>
          <a:bodyPr/>
          <a:lstStyle/>
          <a:p>
            <a:r>
              <a:rPr lang="is-IS" sz="3200"/>
              <a:t>Short history of IE in Iceland </a:t>
            </a:r>
            <a:endParaRPr lang="en-US" sz="3200"/>
          </a:p>
        </p:txBody>
      </p:sp>
      <p:sp>
        <p:nvSpPr>
          <p:cNvPr id="22531" name="Rectangle 3"/>
          <p:cNvSpPr>
            <a:spLocks noGrp="1" noChangeArrowheads="1"/>
          </p:cNvSpPr>
          <p:nvPr>
            <p:ph type="body" idx="1"/>
          </p:nvPr>
        </p:nvSpPr>
        <p:spPr>
          <a:xfrm>
            <a:off x="468313" y="1295400"/>
            <a:ext cx="8229600" cy="4725988"/>
          </a:xfrm>
        </p:spPr>
        <p:txBody>
          <a:bodyPr/>
          <a:lstStyle/>
          <a:p>
            <a:pPr>
              <a:lnSpc>
                <a:spcPct val="80000"/>
              </a:lnSpc>
              <a:buFontTx/>
              <a:buNone/>
            </a:pPr>
            <a:r>
              <a:rPr lang="is-IS" sz="1800" b="1"/>
              <a:t>Early 1990s</a:t>
            </a:r>
          </a:p>
          <a:p>
            <a:pPr>
              <a:lnSpc>
                <a:spcPct val="80000"/>
              </a:lnSpc>
            </a:pPr>
            <a:r>
              <a:rPr lang="is-IS" sz="1800"/>
              <a:t>Innovation Contest for Icelandic compulsory schools from 1992 </a:t>
            </a:r>
            <a:r>
              <a:rPr lang="is-IS" sz="1600"/>
              <a:t>(last year 52 schools of 198)</a:t>
            </a:r>
          </a:p>
          <a:p>
            <a:pPr lvl="1">
              <a:lnSpc>
                <a:spcPct val="80000"/>
              </a:lnSpc>
            </a:pPr>
            <a:r>
              <a:rPr lang="is-IS" sz="1600"/>
              <a:t>Paul Jóhannsson and coworkers – model from Sweden </a:t>
            </a:r>
          </a:p>
          <a:p>
            <a:pPr>
              <a:lnSpc>
                <a:spcPct val="80000"/>
              </a:lnSpc>
            </a:pPr>
            <a:r>
              <a:rPr lang="is-IS" sz="1800"/>
              <a:t>Innovation education within schools: </a:t>
            </a:r>
          </a:p>
          <a:p>
            <a:pPr lvl="1">
              <a:lnSpc>
                <a:spcPct val="80000"/>
              </a:lnSpc>
            </a:pPr>
            <a:r>
              <a:rPr lang="is-IS" sz="1600"/>
              <a:t>Guðrún Þórsdóttir, Gísli Þorsteinsson og Rósa Gunnarsdóttir</a:t>
            </a:r>
          </a:p>
          <a:p>
            <a:pPr>
              <a:lnSpc>
                <a:spcPct val="80000"/>
              </a:lnSpc>
            </a:pPr>
            <a:r>
              <a:rPr lang="is-IS" sz="1800"/>
              <a:t>Development project: </a:t>
            </a:r>
          </a:p>
          <a:p>
            <a:pPr lvl="1">
              <a:lnSpc>
                <a:spcPct val="80000"/>
              </a:lnSpc>
            </a:pPr>
            <a:r>
              <a:rPr lang="is-IS" sz="1600"/>
              <a:t>Foldaskóli in Reykjavík hosted the development of the pedagogy and methods and preparing the first teaching materials, Teaching materials: Guðrún – Rósa og Gísli</a:t>
            </a:r>
          </a:p>
          <a:p>
            <a:pPr>
              <a:lnSpc>
                <a:spcPct val="80000"/>
              </a:lnSpc>
              <a:buFontTx/>
              <a:buNone/>
            </a:pPr>
            <a:r>
              <a:rPr lang="is-IS" sz="1800" b="1"/>
              <a:t>1999</a:t>
            </a:r>
            <a:r>
              <a:rPr lang="is-IS" sz="1800"/>
              <a:t>		</a:t>
            </a:r>
          </a:p>
          <a:p>
            <a:pPr>
              <a:lnSpc>
                <a:spcPct val="80000"/>
              </a:lnSpc>
            </a:pPr>
            <a:r>
              <a:rPr lang="is-IS" sz="1800"/>
              <a:t>Innovation Education – introduced into the National Curriculum </a:t>
            </a:r>
          </a:p>
          <a:p>
            <a:pPr>
              <a:lnSpc>
                <a:spcPct val="80000"/>
              </a:lnSpc>
              <a:buFontTx/>
              <a:buNone/>
            </a:pPr>
            <a:r>
              <a:rPr lang="is-IS" sz="1800" b="1"/>
              <a:t>Late 1990s onwards</a:t>
            </a:r>
          </a:p>
          <a:p>
            <a:pPr>
              <a:lnSpc>
                <a:spcPct val="80000"/>
              </a:lnSpc>
            </a:pPr>
            <a:r>
              <a:rPr lang="is-IS" sz="1800"/>
              <a:t>Inservice courses for teachers</a:t>
            </a:r>
          </a:p>
          <a:p>
            <a:pPr>
              <a:lnSpc>
                <a:spcPct val="80000"/>
              </a:lnSpc>
            </a:pPr>
            <a:r>
              <a:rPr lang="is-IS" sz="1800"/>
              <a:t>Rósa Gunnarsdóttir, </a:t>
            </a:r>
          </a:p>
          <a:p>
            <a:pPr lvl="1">
              <a:lnSpc>
                <a:spcPct val="80000"/>
              </a:lnSpc>
            </a:pPr>
            <a:r>
              <a:rPr lang="is-IS" sz="1800"/>
              <a:t>PhD in pedagogy and education defining Innovation Education in  2001</a:t>
            </a:r>
          </a:p>
          <a:p>
            <a:pPr>
              <a:lnSpc>
                <a:spcPct val="80000"/>
              </a:lnSpc>
            </a:pPr>
            <a:r>
              <a:rPr lang="is-IS" sz="1800"/>
              <a:t>InnoEd a European project: Diploma in Innovation Educatin</a:t>
            </a:r>
          </a:p>
          <a:p>
            <a:pPr>
              <a:lnSpc>
                <a:spcPct val="80000"/>
              </a:lnSpc>
            </a:pPr>
            <a:r>
              <a:rPr lang="is-IS" sz="1800"/>
              <a:t>Masters Thesis, research on IE </a:t>
            </a:r>
          </a:p>
          <a:p>
            <a:pPr>
              <a:lnSpc>
                <a:spcPct val="80000"/>
              </a:lnSpc>
            </a:pPr>
            <a:r>
              <a:rPr lang="is-IS" sz="1800"/>
              <a:t>Two PhD research projects underway Gísli and Svanborg</a:t>
            </a:r>
            <a:endParaRPr lang="en-US" sz="18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21.09.07</a:t>
            </a:r>
          </a:p>
        </p:txBody>
      </p:sp>
      <p:sp>
        <p:nvSpPr>
          <p:cNvPr id="5" name="Footer Placeholder 4"/>
          <p:cNvSpPr>
            <a:spLocks noGrp="1"/>
          </p:cNvSpPr>
          <p:nvPr>
            <p:ph type="ftr" sz="quarter" idx="11"/>
          </p:nvPr>
        </p:nvSpPr>
        <p:spPr/>
        <p:txBody>
          <a:bodyPr/>
          <a:lstStyle/>
          <a:p>
            <a:r>
              <a:rPr lang="en-US"/>
              <a:t>  </a:t>
            </a:r>
          </a:p>
          <a:p>
            <a:r>
              <a:rPr lang="is-IS"/>
              <a:t>svanjons@khi.is</a:t>
            </a:r>
          </a:p>
          <a:p>
            <a:endParaRPr lang="en-US"/>
          </a:p>
        </p:txBody>
      </p:sp>
      <p:sp>
        <p:nvSpPr>
          <p:cNvPr id="15362" name="Rectangle 2"/>
          <p:cNvSpPr>
            <a:spLocks noGrp="1" noChangeArrowheads="1"/>
          </p:cNvSpPr>
          <p:nvPr>
            <p:ph type="title"/>
          </p:nvPr>
        </p:nvSpPr>
        <p:spPr>
          <a:xfrm>
            <a:off x="457200" y="836613"/>
            <a:ext cx="8229600" cy="581025"/>
          </a:xfrm>
        </p:spPr>
        <p:txBody>
          <a:bodyPr/>
          <a:lstStyle/>
          <a:p>
            <a:r>
              <a:rPr lang="is-IS" sz="4000" i="1">
                <a:solidFill>
                  <a:srgbClr val="0C0048"/>
                </a:solidFill>
              </a:rPr>
              <a:t>Innovation education</a:t>
            </a:r>
            <a:br>
              <a:rPr lang="is-IS" sz="4000" i="1">
                <a:solidFill>
                  <a:srgbClr val="0C0048"/>
                </a:solidFill>
              </a:rPr>
            </a:br>
            <a:endParaRPr lang="en-US" sz="4000" i="1">
              <a:solidFill>
                <a:srgbClr val="0C0048"/>
              </a:solidFill>
            </a:endParaRPr>
          </a:p>
        </p:txBody>
      </p:sp>
      <p:sp>
        <p:nvSpPr>
          <p:cNvPr id="15364" name="Rectangle 4"/>
          <p:cNvSpPr>
            <a:spLocks noChangeArrowheads="1"/>
          </p:cNvSpPr>
          <p:nvPr/>
        </p:nvSpPr>
        <p:spPr bwMode="auto">
          <a:xfrm>
            <a:off x="755650" y="1844675"/>
            <a:ext cx="6731000" cy="3632200"/>
          </a:xfrm>
          <a:prstGeom prst="rect">
            <a:avLst/>
          </a:prstGeom>
          <a:noFill/>
          <a:ln w="9525">
            <a:noFill/>
            <a:miter lim="800000"/>
            <a:headEnd/>
            <a:tailEnd/>
          </a:ln>
          <a:effectLst/>
        </p:spPr>
        <p:txBody>
          <a:bodyPr>
            <a:spAutoFit/>
          </a:bodyPr>
          <a:lstStyle/>
          <a:p>
            <a:r>
              <a:rPr lang="is-IS" i="1">
                <a:solidFill>
                  <a:srgbClr val="0C0048"/>
                </a:solidFill>
              </a:rPr>
              <a:t>“A curriculum subject that involves </a:t>
            </a:r>
            <a:r>
              <a:rPr lang="is-IS" b="1" i="1">
                <a:solidFill>
                  <a:srgbClr val="0C0048"/>
                </a:solidFill>
              </a:rPr>
              <a:t>inventing</a:t>
            </a:r>
            <a:r>
              <a:rPr lang="is-IS" i="1">
                <a:solidFill>
                  <a:srgbClr val="0C0048"/>
                </a:solidFill>
              </a:rPr>
              <a:t> new objects, redesigning things that already exist and building for </a:t>
            </a:r>
            <a:r>
              <a:rPr lang="is-IS" b="1" i="1">
                <a:solidFill>
                  <a:srgbClr val="0C0048"/>
                </a:solidFill>
              </a:rPr>
              <a:t>change</a:t>
            </a:r>
            <a:r>
              <a:rPr lang="is-IS" i="1">
                <a:solidFill>
                  <a:srgbClr val="0C0048"/>
                </a:solidFill>
              </a:rPr>
              <a:t> to </a:t>
            </a:r>
            <a:r>
              <a:rPr lang="is-IS" b="1" i="1">
                <a:solidFill>
                  <a:srgbClr val="0C0048"/>
                </a:solidFill>
              </a:rPr>
              <a:t>enhance and improve</a:t>
            </a:r>
            <a:r>
              <a:rPr lang="is-IS" i="1">
                <a:solidFill>
                  <a:srgbClr val="0C0048"/>
                </a:solidFill>
              </a:rPr>
              <a:t> the conditions of social life.</a:t>
            </a:r>
          </a:p>
          <a:p>
            <a:endParaRPr lang="is-IS" i="1">
              <a:solidFill>
                <a:srgbClr val="0C0048"/>
              </a:solidFill>
            </a:endParaRPr>
          </a:p>
          <a:p>
            <a:r>
              <a:rPr lang="is-IS" i="1"/>
              <a:t>It encourages children and young people to look carefully and </a:t>
            </a:r>
            <a:r>
              <a:rPr lang="is-IS" b="1" i="1"/>
              <a:t>critically at the material world</a:t>
            </a:r>
            <a:r>
              <a:rPr lang="is-IS" i="1"/>
              <a:t> that surrounds them. It teaches, through active engagement, that the material world has been </a:t>
            </a:r>
            <a:r>
              <a:rPr lang="is-IS" b="1" i="1"/>
              <a:t>made by people and can be altered</a:t>
            </a:r>
            <a:r>
              <a:rPr lang="is-IS" i="1"/>
              <a:t>, changed and improved. It develops </a:t>
            </a:r>
            <a:r>
              <a:rPr lang="is-IS" b="1" i="1"/>
              <a:t>critical thinking and practical skills</a:t>
            </a:r>
            <a:r>
              <a:rPr lang="is-IS" i="1"/>
              <a:t> in </a:t>
            </a:r>
            <a:r>
              <a:rPr lang="is-IS" b="1" i="1"/>
              <a:t>design </a:t>
            </a:r>
            <a:r>
              <a:rPr lang="is-IS" i="1"/>
              <a:t>and </a:t>
            </a:r>
            <a:r>
              <a:rPr lang="is-IS" b="1" i="1"/>
              <a:t>technology</a:t>
            </a:r>
            <a:r>
              <a:rPr lang="is-IS" i="1"/>
              <a:t> and in </a:t>
            </a:r>
            <a:r>
              <a:rPr lang="is-IS" b="1" i="1"/>
              <a:t>marketing </a:t>
            </a:r>
            <a:r>
              <a:rPr lang="is-IS" i="1"/>
              <a:t>and </a:t>
            </a:r>
            <a:r>
              <a:rPr lang="is-IS" b="1" i="1"/>
              <a:t>enterprise</a:t>
            </a:r>
            <a:r>
              <a:rPr lang="is-IS" sz="1600" i="1">
                <a:solidFill>
                  <a:srgbClr val="0C0048"/>
                </a:solidFill>
              </a:rPr>
              <a:t>.”</a:t>
            </a:r>
            <a:br>
              <a:rPr lang="is-IS" sz="1600" i="1">
                <a:solidFill>
                  <a:srgbClr val="0C0048"/>
                </a:solidFill>
              </a:rPr>
            </a:br>
            <a:endParaRPr lang="is-IS" b="1" i="1"/>
          </a:p>
          <a:p>
            <a:endParaRPr lang="is-IS" b="1" i="1">
              <a:solidFill>
                <a:srgbClr val="0C0048"/>
              </a:solidFill>
            </a:endParaRPr>
          </a:p>
          <a:p>
            <a:r>
              <a:rPr lang="is-IS" sz="1600">
                <a:solidFill>
                  <a:srgbClr val="0C0048"/>
                </a:solidFill>
              </a:rPr>
              <a:t>Dr. Catherine Burke, Leeds University</a:t>
            </a:r>
            <a:endParaRPr lang="en-US" sz="1600">
              <a:solidFill>
                <a:srgbClr val="0C0048"/>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5"/>
          <p:cNvSpPr>
            <a:spLocks noGrp="1"/>
          </p:cNvSpPr>
          <p:nvPr>
            <p:ph type="dt" sz="half" idx="10"/>
          </p:nvPr>
        </p:nvSpPr>
        <p:spPr/>
        <p:txBody>
          <a:bodyPr/>
          <a:lstStyle/>
          <a:p>
            <a:r>
              <a:rPr lang="en-US"/>
              <a:t>21.09.07</a:t>
            </a:r>
          </a:p>
        </p:txBody>
      </p:sp>
      <p:sp>
        <p:nvSpPr>
          <p:cNvPr id="8" name="Footer Placeholder 6"/>
          <p:cNvSpPr>
            <a:spLocks noGrp="1"/>
          </p:cNvSpPr>
          <p:nvPr>
            <p:ph type="ftr" sz="quarter" idx="11"/>
          </p:nvPr>
        </p:nvSpPr>
        <p:spPr/>
        <p:txBody>
          <a:bodyPr/>
          <a:lstStyle/>
          <a:p>
            <a:r>
              <a:rPr lang="en-US"/>
              <a:t>  </a:t>
            </a:r>
          </a:p>
          <a:p>
            <a:r>
              <a:rPr lang="is-IS"/>
              <a:t>svanjons@khi.is</a:t>
            </a:r>
          </a:p>
          <a:p>
            <a:endParaRPr lang="en-US"/>
          </a:p>
        </p:txBody>
      </p:sp>
      <p:sp>
        <p:nvSpPr>
          <p:cNvPr id="20482" name="Rectangle 2"/>
          <p:cNvSpPr>
            <a:spLocks noGrp="1" noChangeArrowheads="1"/>
          </p:cNvSpPr>
          <p:nvPr>
            <p:ph type="title"/>
          </p:nvPr>
        </p:nvSpPr>
        <p:spPr>
          <a:xfrm>
            <a:off x="457200" y="274638"/>
            <a:ext cx="8229600" cy="1066800"/>
          </a:xfrm>
        </p:spPr>
        <p:txBody>
          <a:bodyPr/>
          <a:lstStyle/>
          <a:p>
            <a:r>
              <a:rPr lang="en-GB"/>
              <a:t>The Ideology</a:t>
            </a:r>
          </a:p>
        </p:txBody>
      </p:sp>
      <p:sp>
        <p:nvSpPr>
          <p:cNvPr id="20483" name="Rectangle 3"/>
          <p:cNvSpPr>
            <a:spLocks noGrp="1" noChangeArrowheads="1"/>
          </p:cNvSpPr>
          <p:nvPr>
            <p:ph type="body" sz="half" idx="3"/>
          </p:nvPr>
        </p:nvSpPr>
        <p:spPr>
          <a:xfrm>
            <a:off x="4413250" y="1600200"/>
            <a:ext cx="3608388" cy="4525963"/>
          </a:xfrm>
        </p:spPr>
        <p:txBody>
          <a:bodyPr/>
          <a:lstStyle/>
          <a:p>
            <a:r>
              <a:rPr lang="en-GB" sz="2800" b="1" i="1"/>
              <a:t>Everyone can change their environment</a:t>
            </a:r>
          </a:p>
          <a:p>
            <a:pPr>
              <a:buFontTx/>
              <a:buNone/>
            </a:pPr>
            <a:endParaRPr lang="en-GB" sz="2800" b="1" i="1"/>
          </a:p>
          <a:p>
            <a:r>
              <a:rPr lang="en-GB" sz="2800" b="1"/>
              <a:t>Humans are the creators of their own human environment…</a:t>
            </a:r>
          </a:p>
        </p:txBody>
      </p:sp>
      <p:sp>
        <p:nvSpPr>
          <p:cNvPr id="20484" name="Rectangle 4"/>
          <p:cNvSpPr>
            <a:spLocks noChangeArrowheads="1"/>
          </p:cNvSpPr>
          <p:nvPr/>
        </p:nvSpPr>
        <p:spPr bwMode="auto">
          <a:xfrm>
            <a:off x="685800" y="5638800"/>
            <a:ext cx="7772400" cy="914400"/>
          </a:xfrm>
          <a:prstGeom prst="rect">
            <a:avLst/>
          </a:prstGeom>
          <a:noFill/>
          <a:ln w="9525">
            <a:noFill/>
            <a:miter lim="800000"/>
            <a:headEnd/>
            <a:tailEnd/>
          </a:ln>
          <a:effectLst/>
        </p:spPr>
        <p:txBody>
          <a:bodyPr lIns="92075" tIns="46038" rIns="92075" bIns="46038"/>
          <a:lstStyle/>
          <a:p>
            <a:pPr>
              <a:spcBef>
                <a:spcPct val="20000"/>
              </a:spcBef>
            </a:pPr>
            <a:endParaRPr lang="en-GB" sz="2000"/>
          </a:p>
        </p:txBody>
      </p:sp>
      <p:pic>
        <p:nvPicPr>
          <p:cNvPr id="20485" name="Picture 5" descr="2virkirogahugasamir"/>
          <p:cNvPicPr>
            <a:picLocks noChangeAspect="1" noChangeArrowheads="1"/>
          </p:cNvPicPr>
          <p:nvPr>
            <p:ph sz="quarter" idx="2"/>
          </p:nvPr>
        </p:nvPicPr>
        <p:blipFill>
          <a:blip r:embed="rId3" cstate="print"/>
          <a:srcRect/>
          <a:stretch>
            <a:fillRect/>
          </a:stretch>
        </p:blipFill>
        <p:spPr>
          <a:xfrm>
            <a:off x="1349375" y="4168775"/>
            <a:ext cx="2697163" cy="1804988"/>
          </a:xfrm>
          <a:noFill/>
          <a:ln/>
        </p:spPr>
      </p:pic>
      <p:pic>
        <p:nvPicPr>
          <p:cNvPr id="20486" name="Picture 6" descr="storvaxhitari"/>
          <p:cNvPicPr>
            <a:picLocks noChangeAspect="1" noChangeArrowheads="1"/>
          </p:cNvPicPr>
          <p:nvPr>
            <p:ph sz="quarter" idx="1"/>
          </p:nvPr>
        </p:nvPicPr>
        <p:blipFill>
          <a:blip r:embed="rId4"/>
          <a:srcRect/>
          <a:stretch>
            <a:fillRect/>
          </a:stretch>
        </p:blipFill>
        <p:spPr>
          <a:xfrm>
            <a:off x="989013" y="1600200"/>
            <a:ext cx="2919412" cy="2190750"/>
          </a:xfrm>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a:t>21.09.07</a:t>
            </a:r>
          </a:p>
        </p:txBody>
      </p:sp>
      <p:sp>
        <p:nvSpPr>
          <p:cNvPr id="6" name="Footer Placeholder 5"/>
          <p:cNvSpPr>
            <a:spLocks noGrp="1"/>
          </p:cNvSpPr>
          <p:nvPr>
            <p:ph type="ftr" sz="quarter" idx="11"/>
          </p:nvPr>
        </p:nvSpPr>
        <p:spPr/>
        <p:txBody>
          <a:bodyPr/>
          <a:lstStyle/>
          <a:p>
            <a:r>
              <a:rPr lang="en-US"/>
              <a:t>  </a:t>
            </a:r>
          </a:p>
          <a:p>
            <a:r>
              <a:rPr lang="is-IS"/>
              <a:t>svanjons@khi.is</a:t>
            </a:r>
          </a:p>
          <a:p>
            <a:endParaRPr lang="en-US"/>
          </a:p>
        </p:txBody>
      </p:sp>
      <p:graphicFrame>
        <p:nvGraphicFramePr>
          <p:cNvPr id="24580" name="Object 4"/>
          <p:cNvGraphicFramePr>
            <a:graphicFrameLocks noChangeAspect="1"/>
          </p:cNvGraphicFramePr>
          <p:nvPr>
            <p:ph sz="half" idx="2"/>
          </p:nvPr>
        </p:nvGraphicFramePr>
        <p:xfrm>
          <a:off x="4643438" y="2133600"/>
          <a:ext cx="3308350" cy="3152775"/>
        </p:xfrm>
        <a:graphic>
          <a:graphicData uri="http://schemas.openxmlformats.org/presentationml/2006/ole">
            <p:oleObj spid="_x0000_s24580" name="Bitmap Image" r:id="rId4" imgW="2905531" imgH="2924583" progId="Paint.Picture">
              <p:embed/>
            </p:oleObj>
          </a:graphicData>
        </a:graphic>
      </p:graphicFrame>
      <p:sp>
        <p:nvSpPr>
          <p:cNvPr id="24578" name="Rectangle 2"/>
          <p:cNvSpPr>
            <a:spLocks noGrp="1" noChangeArrowheads="1"/>
          </p:cNvSpPr>
          <p:nvPr>
            <p:ph type="title"/>
          </p:nvPr>
        </p:nvSpPr>
        <p:spPr/>
        <p:txBody>
          <a:bodyPr/>
          <a:lstStyle/>
          <a:p>
            <a:r>
              <a:rPr lang="en-GB" sz="4000"/>
              <a:t>Strands of teaching</a:t>
            </a:r>
          </a:p>
        </p:txBody>
      </p:sp>
      <p:sp>
        <p:nvSpPr>
          <p:cNvPr id="24579" name="Rectangle 3"/>
          <p:cNvSpPr>
            <a:spLocks noGrp="1" noChangeArrowheads="1"/>
          </p:cNvSpPr>
          <p:nvPr>
            <p:ph type="body" sz="half" idx="1"/>
          </p:nvPr>
        </p:nvSpPr>
        <p:spPr>
          <a:xfrm>
            <a:off x="682625" y="1949450"/>
            <a:ext cx="3821113" cy="3698875"/>
          </a:xfrm>
        </p:spPr>
        <p:txBody>
          <a:bodyPr/>
          <a:lstStyle/>
          <a:p>
            <a:r>
              <a:rPr lang="en-GB" sz="2800"/>
              <a:t>Search for needs</a:t>
            </a:r>
          </a:p>
          <a:p>
            <a:r>
              <a:rPr lang="en-GB" sz="2800"/>
              <a:t>Solution work</a:t>
            </a:r>
          </a:p>
          <a:p>
            <a:r>
              <a:rPr lang="en-GB" sz="2800"/>
              <a:t>Innovation Education Notebook</a:t>
            </a:r>
          </a:p>
          <a:p>
            <a:r>
              <a:rPr lang="en-GB" sz="2800"/>
              <a:t>Drawing/Language</a:t>
            </a:r>
          </a:p>
          <a:p>
            <a:r>
              <a:rPr lang="en-GB" sz="2800"/>
              <a:t>Models and prototypes</a:t>
            </a:r>
          </a:p>
          <a:p>
            <a:r>
              <a:rPr lang="en-GB" sz="2800"/>
              <a:t>World of work</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21.09.07</a:t>
            </a:r>
          </a:p>
        </p:txBody>
      </p:sp>
      <p:sp>
        <p:nvSpPr>
          <p:cNvPr id="6" name="Footer Placeholder 4"/>
          <p:cNvSpPr>
            <a:spLocks noGrp="1"/>
          </p:cNvSpPr>
          <p:nvPr>
            <p:ph type="ftr" sz="quarter" idx="11"/>
          </p:nvPr>
        </p:nvSpPr>
        <p:spPr/>
        <p:txBody>
          <a:bodyPr/>
          <a:lstStyle/>
          <a:p>
            <a:r>
              <a:rPr lang="en-US"/>
              <a:t>  </a:t>
            </a:r>
          </a:p>
          <a:p>
            <a:r>
              <a:rPr lang="is-IS"/>
              <a:t>svanjons@khi.is</a:t>
            </a:r>
          </a:p>
          <a:p>
            <a:endParaRPr lang="en-US"/>
          </a:p>
        </p:txBody>
      </p:sp>
      <p:sp>
        <p:nvSpPr>
          <p:cNvPr id="47106" name="Rectangle 2"/>
          <p:cNvSpPr>
            <a:spLocks noGrp="1" noChangeArrowheads="1"/>
          </p:cNvSpPr>
          <p:nvPr>
            <p:ph type="title"/>
          </p:nvPr>
        </p:nvSpPr>
        <p:spPr>
          <a:xfrm>
            <a:off x="457200" y="476250"/>
            <a:ext cx="8229600" cy="1081088"/>
          </a:xfrm>
        </p:spPr>
        <p:txBody>
          <a:bodyPr/>
          <a:lstStyle/>
          <a:p>
            <a:r>
              <a:rPr lang="en-GB" sz="2000" b="1"/>
              <a:t>The  Emergence  of a New School subject. </a:t>
            </a:r>
            <a:br>
              <a:rPr lang="en-GB" sz="2000" b="1"/>
            </a:br>
            <a:r>
              <a:rPr lang="en-GB" sz="2000" b="1"/>
              <a:t>	Innovation Education in Compulsory schools in Iceland</a:t>
            </a:r>
            <a:r>
              <a:rPr lang="is-IS" sz="2000"/>
              <a:t>    </a:t>
            </a:r>
            <a:br>
              <a:rPr lang="is-IS" sz="2000"/>
            </a:br>
            <a:r>
              <a:rPr lang="is-IS" sz="2000"/>
              <a:t> </a:t>
            </a:r>
            <a:br>
              <a:rPr lang="is-IS" sz="2000"/>
            </a:br>
            <a:r>
              <a:rPr lang="is-IS" sz="1800"/>
              <a:t>	Master’s research from the University of Iceland 2005.</a:t>
            </a:r>
            <a:br>
              <a:rPr lang="is-IS" sz="1800"/>
            </a:br>
            <a:endParaRPr lang="en-US" sz="1800"/>
          </a:p>
        </p:txBody>
      </p:sp>
      <p:sp>
        <p:nvSpPr>
          <p:cNvPr id="47107" name="Rectangle 3"/>
          <p:cNvSpPr>
            <a:spLocks noGrp="1" noChangeArrowheads="1"/>
          </p:cNvSpPr>
          <p:nvPr>
            <p:ph type="body" idx="1"/>
          </p:nvPr>
        </p:nvSpPr>
        <p:spPr>
          <a:xfrm>
            <a:off x="457200" y="2565400"/>
            <a:ext cx="8229600" cy="3560763"/>
          </a:xfrm>
        </p:spPr>
        <p:txBody>
          <a:bodyPr/>
          <a:lstStyle/>
          <a:p>
            <a:r>
              <a:rPr lang="en-GB">
                <a:solidFill>
                  <a:srgbClr val="51513D"/>
                </a:solidFill>
              </a:rPr>
              <a:t>What is Innovation Education and how did it emerge in the Icelandic school system?</a:t>
            </a:r>
          </a:p>
          <a:p>
            <a:r>
              <a:rPr lang="en-GB"/>
              <a:t>What is the status of the implementation of IE in Icelandic compulsory schools?</a:t>
            </a:r>
          </a:p>
          <a:p>
            <a:r>
              <a:rPr lang="en-GB"/>
              <a:t>Which factors can be seen to hinder or strengthen IE in schools?</a:t>
            </a:r>
            <a:endParaRPr lang="en-US"/>
          </a:p>
        </p:txBody>
      </p:sp>
      <p:sp>
        <p:nvSpPr>
          <p:cNvPr id="47108" name="Rectangle 4"/>
          <p:cNvSpPr>
            <a:spLocks noChangeArrowheads="1"/>
          </p:cNvSpPr>
          <p:nvPr/>
        </p:nvSpPr>
        <p:spPr bwMode="auto">
          <a:xfrm>
            <a:off x="785813" y="1844675"/>
            <a:ext cx="2546350" cy="366713"/>
          </a:xfrm>
          <a:prstGeom prst="rect">
            <a:avLst/>
          </a:prstGeom>
          <a:noFill/>
          <a:ln w="9525">
            <a:noFill/>
            <a:miter lim="800000"/>
            <a:headEnd/>
            <a:tailEnd/>
          </a:ln>
          <a:effectLst/>
        </p:spPr>
        <p:txBody>
          <a:bodyPr>
            <a:spAutoFit/>
          </a:bodyPr>
          <a:lstStyle/>
          <a:p>
            <a:r>
              <a:rPr lang="is-IS" b="1">
                <a:solidFill>
                  <a:schemeClr val="tx2"/>
                </a:solidFill>
              </a:rPr>
              <a:t>Three main questions</a:t>
            </a:r>
            <a:endParaRPr lang="en-US" b="1">
              <a:solidFill>
                <a:schemeClr val="tx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Date Placeholder 4"/>
          <p:cNvSpPr>
            <a:spLocks noGrp="1"/>
          </p:cNvSpPr>
          <p:nvPr>
            <p:ph type="dt" sz="half" idx="10"/>
          </p:nvPr>
        </p:nvSpPr>
        <p:spPr/>
        <p:txBody>
          <a:bodyPr/>
          <a:lstStyle/>
          <a:p>
            <a:r>
              <a:rPr lang="en-US"/>
              <a:t>21.09.07</a:t>
            </a:r>
          </a:p>
        </p:txBody>
      </p:sp>
      <p:sp>
        <p:nvSpPr>
          <p:cNvPr id="54" name="Footer Placeholder 5"/>
          <p:cNvSpPr>
            <a:spLocks noGrp="1"/>
          </p:cNvSpPr>
          <p:nvPr>
            <p:ph type="ftr" sz="quarter" idx="11"/>
          </p:nvPr>
        </p:nvSpPr>
        <p:spPr/>
        <p:txBody>
          <a:bodyPr/>
          <a:lstStyle/>
          <a:p>
            <a:r>
              <a:rPr lang="en-US"/>
              <a:t>  </a:t>
            </a:r>
          </a:p>
          <a:p>
            <a:r>
              <a:rPr lang="is-IS"/>
              <a:t>svanjons@khi.is</a:t>
            </a:r>
          </a:p>
          <a:p>
            <a:endParaRPr lang="en-US"/>
          </a:p>
        </p:txBody>
      </p:sp>
      <p:sp>
        <p:nvSpPr>
          <p:cNvPr id="28674" name="Rectangle 2"/>
          <p:cNvSpPr>
            <a:spLocks noGrp="1" noChangeArrowheads="1"/>
          </p:cNvSpPr>
          <p:nvPr>
            <p:ph type="title"/>
          </p:nvPr>
        </p:nvSpPr>
        <p:spPr/>
        <p:txBody>
          <a:bodyPr/>
          <a:lstStyle/>
          <a:p>
            <a:r>
              <a:rPr lang="en-GB" sz="2400" b="1"/>
              <a:t>The implementation of IE in Icelandic Compulsory Schools </a:t>
            </a:r>
            <a:r>
              <a:rPr lang="is-IS" sz="2400"/>
              <a:t>Statistical survey schools in 2003-2004</a:t>
            </a:r>
            <a:endParaRPr lang="en-US" sz="2400"/>
          </a:p>
        </p:txBody>
      </p:sp>
      <p:sp>
        <p:nvSpPr>
          <p:cNvPr id="28675" name="Rectangle 3"/>
          <p:cNvSpPr>
            <a:spLocks noGrp="1" noChangeArrowheads="1"/>
          </p:cNvSpPr>
          <p:nvPr>
            <p:ph type="body" sz="half" idx="1"/>
          </p:nvPr>
        </p:nvSpPr>
        <p:spPr>
          <a:xfrm>
            <a:off x="457200" y="1600200"/>
            <a:ext cx="8229600" cy="639763"/>
          </a:xfrm>
        </p:spPr>
        <p:txBody>
          <a:bodyPr/>
          <a:lstStyle/>
          <a:p>
            <a:endParaRPr lang="is-IS" sz="1600"/>
          </a:p>
          <a:p>
            <a:r>
              <a:rPr lang="is-IS" sz="1600"/>
              <a:t>IE was taught formally in under 10% of Icelandic Compulsory schools</a:t>
            </a:r>
            <a:endParaRPr lang="en-US" sz="1600"/>
          </a:p>
          <a:p>
            <a:pPr>
              <a:buFontTx/>
              <a:buNone/>
            </a:pPr>
            <a:r>
              <a:rPr lang="en-US" sz="1600"/>
              <a:t> </a:t>
            </a:r>
          </a:p>
        </p:txBody>
      </p:sp>
      <p:sp>
        <p:nvSpPr>
          <p:cNvPr id="28677" name="Rectangle 5"/>
          <p:cNvSpPr>
            <a:spLocks noChangeArrowheads="1"/>
          </p:cNvSpPr>
          <p:nvPr/>
        </p:nvSpPr>
        <p:spPr bwMode="auto">
          <a:xfrm>
            <a:off x="1835150" y="5876925"/>
            <a:ext cx="4291013" cy="274638"/>
          </a:xfrm>
          <a:prstGeom prst="rect">
            <a:avLst/>
          </a:prstGeom>
          <a:noFill/>
          <a:ln w="9525">
            <a:noFill/>
            <a:miter lim="800000"/>
            <a:headEnd/>
            <a:tailEnd/>
          </a:ln>
          <a:effectLst/>
        </p:spPr>
        <p:txBody>
          <a:bodyPr wrap="none" anchor="ctr">
            <a:spAutoFit/>
          </a:bodyPr>
          <a:lstStyle/>
          <a:p>
            <a:r>
              <a:rPr lang="nb-NO" sz="1200">
                <a:latin typeface="Arial Black" pitchFamily="34" charset="0"/>
                <a:cs typeface="Times New Roman" pitchFamily="18" charset="0"/>
              </a:rPr>
              <a:t>IE in Icelandic Compulsory Schools in 2003-2004.</a:t>
            </a:r>
            <a:endParaRPr lang="nb-NO">
              <a:latin typeface="Arial Black" pitchFamily="34" charset="0"/>
            </a:endParaRPr>
          </a:p>
        </p:txBody>
      </p:sp>
      <p:grpSp>
        <p:nvGrpSpPr>
          <p:cNvPr id="28678" name="Group 6"/>
          <p:cNvGrpSpPr>
            <a:grpSpLocks noChangeAspect="1"/>
          </p:cNvGrpSpPr>
          <p:nvPr/>
        </p:nvGrpSpPr>
        <p:grpSpPr bwMode="auto">
          <a:xfrm>
            <a:off x="1692275" y="2133600"/>
            <a:ext cx="4391025" cy="3656013"/>
            <a:chOff x="75" y="-797"/>
            <a:chExt cx="5880" cy="4892"/>
          </a:xfrm>
        </p:grpSpPr>
        <p:sp>
          <p:nvSpPr>
            <p:cNvPr id="28679" name="AutoShape 7"/>
            <p:cNvSpPr>
              <a:spLocks noChangeAspect="1" noChangeArrowheads="1"/>
            </p:cNvSpPr>
            <p:nvPr/>
          </p:nvSpPr>
          <p:spPr bwMode="auto">
            <a:xfrm>
              <a:off x="75" y="-797"/>
              <a:ext cx="5880" cy="4892"/>
            </a:xfrm>
            <a:prstGeom prst="rect">
              <a:avLst/>
            </a:prstGeom>
            <a:noFill/>
            <a:ln w="9525">
              <a:noFill/>
              <a:miter lim="800000"/>
              <a:headEnd/>
              <a:tailEnd/>
            </a:ln>
          </p:spPr>
          <p:txBody>
            <a:bodyPr/>
            <a:lstStyle/>
            <a:p>
              <a:endParaRPr lang="en-US"/>
            </a:p>
          </p:txBody>
        </p:sp>
        <p:sp>
          <p:nvSpPr>
            <p:cNvPr id="28680" name="Rectangle 8"/>
            <p:cNvSpPr>
              <a:spLocks noChangeArrowheads="1"/>
            </p:cNvSpPr>
            <p:nvPr/>
          </p:nvSpPr>
          <p:spPr bwMode="auto">
            <a:xfrm>
              <a:off x="75" y="-311"/>
              <a:ext cx="5880" cy="4020"/>
            </a:xfrm>
            <a:prstGeom prst="rect">
              <a:avLst/>
            </a:prstGeom>
            <a:solidFill>
              <a:srgbClr val="FFFFFF"/>
            </a:solidFill>
            <a:ln w="9525">
              <a:solidFill>
                <a:srgbClr val="FFFFFF"/>
              </a:solidFill>
              <a:miter lim="800000"/>
              <a:headEnd/>
              <a:tailEnd/>
            </a:ln>
          </p:spPr>
          <p:txBody>
            <a:bodyPr/>
            <a:lstStyle/>
            <a:p>
              <a:endParaRPr lang="en-US"/>
            </a:p>
          </p:txBody>
        </p:sp>
        <p:sp>
          <p:nvSpPr>
            <p:cNvPr id="28681" name="Rectangle 9"/>
            <p:cNvSpPr>
              <a:spLocks noChangeArrowheads="1"/>
            </p:cNvSpPr>
            <p:nvPr/>
          </p:nvSpPr>
          <p:spPr bwMode="auto">
            <a:xfrm>
              <a:off x="1305" y="405"/>
              <a:ext cx="2685" cy="1980"/>
            </a:xfrm>
            <a:prstGeom prst="rect">
              <a:avLst/>
            </a:prstGeom>
            <a:solidFill>
              <a:srgbClr val="C0C0C0"/>
            </a:solidFill>
            <a:ln w="9525">
              <a:noFill/>
              <a:miter lim="800000"/>
              <a:headEnd/>
              <a:tailEnd/>
            </a:ln>
          </p:spPr>
          <p:txBody>
            <a:bodyPr/>
            <a:lstStyle/>
            <a:p>
              <a:endParaRPr lang="en-US"/>
            </a:p>
          </p:txBody>
        </p:sp>
        <p:sp>
          <p:nvSpPr>
            <p:cNvPr id="28682" name="Line 10"/>
            <p:cNvSpPr>
              <a:spLocks noChangeShapeType="1"/>
            </p:cNvSpPr>
            <p:nvPr/>
          </p:nvSpPr>
          <p:spPr bwMode="auto">
            <a:xfrm>
              <a:off x="1305" y="2055"/>
              <a:ext cx="2685" cy="1"/>
            </a:xfrm>
            <a:prstGeom prst="line">
              <a:avLst/>
            </a:prstGeom>
            <a:noFill/>
            <a:ln w="0">
              <a:solidFill>
                <a:srgbClr val="000000"/>
              </a:solidFill>
              <a:round/>
              <a:headEnd/>
              <a:tailEnd/>
            </a:ln>
          </p:spPr>
          <p:txBody>
            <a:bodyPr/>
            <a:lstStyle/>
            <a:p>
              <a:endParaRPr lang="en-US"/>
            </a:p>
          </p:txBody>
        </p:sp>
        <p:sp>
          <p:nvSpPr>
            <p:cNvPr id="28683" name="Line 11"/>
            <p:cNvSpPr>
              <a:spLocks noChangeShapeType="1"/>
            </p:cNvSpPr>
            <p:nvPr/>
          </p:nvSpPr>
          <p:spPr bwMode="auto">
            <a:xfrm>
              <a:off x="1305" y="1725"/>
              <a:ext cx="2685" cy="1"/>
            </a:xfrm>
            <a:prstGeom prst="line">
              <a:avLst/>
            </a:prstGeom>
            <a:noFill/>
            <a:ln w="0">
              <a:solidFill>
                <a:srgbClr val="000000"/>
              </a:solidFill>
              <a:round/>
              <a:headEnd/>
              <a:tailEnd/>
            </a:ln>
          </p:spPr>
          <p:txBody>
            <a:bodyPr/>
            <a:lstStyle/>
            <a:p>
              <a:endParaRPr lang="en-US"/>
            </a:p>
          </p:txBody>
        </p:sp>
        <p:sp>
          <p:nvSpPr>
            <p:cNvPr id="28684" name="Line 12"/>
            <p:cNvSpPr>
              <a:spLocks noChangeShapeType="1"/>
            </p:cNvSpPr>
            <p:nvPr/>
          </p:nvSpPr>
          <p:spPr bwMode="auto">
            <a:xfrm>
              <a:off x="1305" y="1395"/>
              <a:ext cx="2685" cy="1"/>
            </a:xfrm>
            <a:prstGeom prst="line">
              <a:avLst/>
            </a:prstGeom>
            <a:noFill/>
            <a:ln w="0">
              <a:solidFill>
                <a:srgbClr val="000000"/>
              </a:solidFill>
              <a:round/>
              <a:headEnd/>
              <a:tailEnd/>
            </a:ln>
          </p:spPr>
          <p:txBody>
            <a:bodyPr/>
            <a:lstStyle/>
            <a:p>
              <a:endParaRPr lang="en-US"/>
            </a:p>
          </p:txBody>
        </p:sp>
        <p:sp>
          <p:nvSpPr>
            <p:cNvPr id="28685" name="Line 13"/>
            <p:cNvSpPr>
              <a:spLocks noChangeShapeType="1"/>
            </p:cNvSpPr>
            <p:nvPr/>
          </p:nvSpPr>
          <p:spPr bwMode="auto">
            <a:xfrm>
              <a:off x="1305" y="1065"/>
              <a:ext cx="2685" cy="1"/>
            </a:xfrm>
            <a:prstGeom prst="line">
              <a:avLst/>
            </a:prstGeom>
            <a:noFill/>
            <a:ln w="0">
              <a:solidFill>
                <a:srgbClr val="000000"/>
              </a:solidFill>
              <a:round/>
              <a:headEnd/>
              <a:tailEnd/>
            </a:ln>
          </p:spPr>
          <p:txBody>
            <a:bodyPr/>
            <a:lstStyle/>
            <a:p>
              <a:endParaRPr lang="en-US"/>
            </a:p>
          </p:txBody>
        </p:sp>
        <p:sp>
          <p:nvSpPr>
            <p:cNvPr id="28686" name="Line 14"/>
            <p:cNvSpPr>
              <a:spLocks noChangeShapeType="1"/>
            </p:cNvSpPr>
            <p:nvPr/>
          </p:nvSpPr>
          <p:spPr bwMode="auto">
            <a:xfrm>
              <a:off x="1305" y="735"/>
              <a:ext cx="2685" cy="1"/>
            </a:xfrm>
            <a:prstGeom prst="line">
              <a:avLst/>
            </a:prstGeom>
            <a:noFill/>
            <a:ln w="0">
              <a:solidFill>
                <a:srgbClr val="000000"/>
              </a:solidFill>
              <a:round/>
              <a:headEnd/>
              <a:tailEnd/>
            </a:ln>
          </p:spPr>
          <p:txBody>
            <a:bodyPr/>
            <a:lstStyle/>
            <a:p>
              <a:endParaRPr lang="en-US"/>
            </a:p>
          </p:txBody>
        </p:sp>
        <p:sp>
          <p:nvSpPr>
            <p:cNvPr id="28687" name="Line 15"/>
            <p:cNvSpPr>
              <a:spLocks noChangeShapeType="1"/>
            </p:cNvSpPr>
            <p:nvPr/>
          </p:nvSpPr>
          <p:spPr bwMode="auto">
            <a:xfrm>
              <a:off x="1305" y="405"/>
              <a:ext cx="2685" cy="1"/>
            </a:xfrm>
            <a:prstGeom prst="line">
              <a:avLst/>
            </a:prstGeom>
            <a:noFill/>
            <a:ln w="0">
              <a:solidFill>
                <a:srgbClr val="000000"/>
              </a:solidFill>
              <a:round/>
              <a:headEnd/>
              <a:tailEnd/>
            </a:ln>
          </p:spPr>
          <p:txBody>
            <a:bodyPr/>
            <a:lstStyle/>
            <a:p>
              <a:endParaRPr lang="en-US"/>
            </a:p>
          </p:txBody>
        </p:sp>
        <p:sp>
          <p:nvSpPr>
            <p:cNvPr id="28688" name="Rectangle 16"/>
            <p:cNvSpPr>
              <a:spLocks noChangeArrowheads="1"/>
            </p:cNvSpPr>
            <p:nvPr/>
          </p:nvSpPr>
          <p:spPr bwMode="auto">
            <a:xfrm>
              <a:off x="1305" y="405"/>
              <a:ext cx="2685" cy="1980"/>
            </a:xfrm>
            <a:prstGeom prst="rect">
              <a:avLst/>
            </a:prstGeom>
            <a:noFill/>
            <a:ln w="9525">
              <a:solidFill>
                <a:srgbClr val="808080"/>
              </a:solidFill>
              <a:miter lim="800000"/>
              <a:headEnd/>
              <a:tailEnd/>
            </a:ln>
          </p:spPr>
          <p:txBody>
            <a:bodyPr/>
            <a:lstStyle/>
            <a:p>
              <a:endParaRPr lang="en-US"/>
            </a:p>
          </p:txBody>
        </p:sp>
        <p:sp>
          <p:nvSpPr>
            <p:cNvPr id="28689" name="Rectangle 17"/>
            <p:cNvSpPr>
              <a:spLocks noChangeArrowheads="1"/>
            </p:cNvSpPr>
            <p:nvPr/>
          </p:nvSpPr>
          <p:spPr bwMode="auto">
            <a:xfrm>
              <a:off x="1755" y="2055"/>
              <a:ext cx="600" cy="330"/>
            </a:xfrm>
            <a:prstGeom prst="rect">
              <a:avLst/>
            </a:prstGeom>
            <a:solidFill>
              <a:srgbClr val="9999FF"/>
            </a:solidFill>
            <a:ln w="9525">
              <a:solidFill>
                <a:srgbClr val="000000"/>
              </a:solidFill>
              <a:miter lim="800000"/>
              <a:headEnd/>
              <a:tailEnd/>
            </a:ln>
          </p:spPr>
          <p:txBody>
            <a:bodyPr/>
            <a:lstStyle/>
            <a:p>
              <a:endParaRPr lang="en-US"/>
            </a:p>
          </p:txBody>
        </p:sp>
        <p:sp>
          <p:nvSpPr>
            <p:cNvPr id="28690" name="Rectangle 18" descr="Wide downward diagonal"/>
            <p:cNvSpPr>
              <a:spLocks noChangeArrowheads="1"/>
            </p:cNvSpPr>
            <p:nvPr/>
          </p:nvSpPr>
          <p:spPr bwMode="auto">
            <a:xfrm>
              <a:off x="2355" y="1200"/>
              <a:ext cx="585" cy="1185"/>
            </a:xfrm>
            <a:prstGeom prst="rect">
              <a:avLst/>
            </a:prstGeom>
            <a:pattFill prst="wdDnDiag">
              <a:fgClr>
                <a:srgbClr val="993366"/>
              </a:fgClr>
              <a:bgClr>
                <a:srgbClr val="FFFFFF"/>
              </a:bgClr>
            </a:pattFill>
            <a:ln w="9525">
              <a:solidFill>
                <a:srgbClr val="000000"/>
              </a:solidFill>
              <a:miter lim="800000"/>
              <a:headEnd/>
              <a:tailEnd/>
            </a:ln>
          </p:spPr>
          <p:txBody>
            <a:bodyPr/>
            <a:lstStyle/>
            <a:p>
              <a:endParaRPr lang="en-US"/>
            </a:p>
          </p:txBody>
        </p:sp>
        <p:sp>
          <p:nvSpPr>
            <p:cNvPr id="28691" name="Rectangle 19" descr="20%"/>
            <p:cNvSpPr>
              <a:spLocks noChangeArrowheads="1"/>
            </p:cNvSpPr>
            <p:nvPr/>
          </p:nvSpPr>
          <p:spPr bwMode="auto">
            <a:xfrm>
              <a:off x="2940" y="600"/>
              <a:ext cx="600" cy="1785"/>
            </a:xfrm>
            <a:prstGeom prst="rect">
              <a:avLst/>
            </a:prstGeom>
            <a:pattFill prst="pct20">
              <a:fgClr>
                <a:srgbClr val="333333"/>
              </a:fgClr>
              <a:bgClr>
                <a:srgbClr val="FFFFFF"/>
              </a:bgClr>
            </a:pattFill>
            <a:ln w="9525">
              <a:solidFill>
                <a:srgbClr val="000000"/>
              </a:solidFill>
              <a:miter lim="800000"/>
              <a:headEnd/>
              <a:tailEnd/>
            </a:ln>
          </p:spPr>
          <p:txBody>
            <a:bodyPr/>
            <a:lstStyle/>
            <a:p>
              <a:endParaRPr lang="en-US"/>
            </a:p>
          </p:txBody>
        </p:sp>
        <p:sp>
          <p:nvSpPr>
            <p:cNvPr id="28692" name="Line 20"/>
            <p:cNvSpPr>
              <a:spLocks noChangeShapeType="1"/>
            </p:cNvSpPr>
            <p:nvPr/>
          </p:nvSpPr>
          <p:spPr bwMode="auto">
            <a:xfrm>
              <a:off x="1305" y="405"/>
              <a:ext cx="1" cy="1980"/>
            </a:xfrm>
            <a:prstGeom prst="line">
              <a:avLst/>
            </a:prstGeom>
            <a:noFill/>
            <a:ln w="0">
              <a:solidFill>
                <a:srgbClr val="000000"/>
              </a:solidFill>
              <a:round/>
              <a:headEnd/>
              <a:tailEnd/>
            </a:ln>
          </p:spPr>
          <p:txBody>
            <a:bodyPr/>
            <a:lstStyle/>
            <a:p>
              <a:endParaRPr lang="en-US"/>
            </a:p>
          </p:txBody>
        </p:sp>
        <p:sp>
          <p:nvSpPr>
            <p:cNvPr id="28693" name="Line 21"/>
            <p:cNvSpPr>
              <a:spLocks noChangeShapeType="1"/>
            </p:cNvSpPr>
            <p:nvPr/>
          </p:nvSpPr>
          <p:spPr bwMode="auto">
            <a:xfrm>
              <a:off x="1230" y="2385"/>
              <a:ext cx="75" cy="1"/>
            </a:xfrm>
            <a:prstGeom prst="line">
              <a:avLst/>
            </a:prstGeom>
            <a:noFill/>
            <a:ln w="0">
              <a:solidFill>
                <a:srgbClr val="000000"/>
              </a:solidFill>
              <a:round/>
              <a:headEnd/>
              <a:tailEnd/>
            </a:ln>
          </p:spPr>
          <p:txBody>
            <a:bodyPr/>
            <a:lstStyle/>
            <a:p>
              <a:endParaRPr lang="en-US"/>
            </a:p>
          </p:txBody>
        </p:sp>
        <p:sp>
          <p:nvSpPr>
            <p:cNvPr id="28694" name="Line 22"/>
            <p:cNvSpPr>
              <a:spLocks noChangeShapeType="1"/>
            </p:cNvSpPr>
            <p:nvPr/>
          </p:nvSpPr>
          <p:spPr bwMode="auto">
            <a:xfrm>
              <a:off x="1230" y="2055"/>
              <a:ext cx="75" cy="1"/>
            </a:xfrm>
            <a:prstGeom prst="line">
              <a:avLst/>
            </a:prstGeom>
            <a:noFill/>
            <a:ln w="0">
              <a:solidFill>
                <a:srgbClr val="000000"/>
              </a:solidFill>
              <a:round/>
              <a:headEnd/>
              <a:tailEnd/>
            </a:ln>
          </p:spPr>
          <p:txBody>
            <a:bodyPr/>
            <a:lstStyle/>
            <a:p>
              <a:endParaRPr lang="en-US"/>
            </a:p>
          </p:txBody>
        </p:sp>
        <p:sp>
          <p:nvSpPr>
            <p:cNvPr id="28695" name="Line 23"/>
            <p:cNvSpPr>
              <a:spLocks noChangeShapeType="1"/>
            </p:cNvSpPr>
            <p:nvPr/>
          </p:nvSpPr>
          <p:spPr bwMode="auto">
            <a:xfrm>
              <a:off x="1230" y="1725"/>
              <a:ext cx="75" cy="1"/>
            </a:xfrm>
            <a:prstGeom prst="line">
              <a:avLst/>
            </a:prstGeom>
            <a:noFill/>
            <a:ln w="0">
              <a:solidFill>
                <a:srgbClr val="000000"/>
              </a:solidFill>
              <a:round/>
              <a:headEnd/>
              <a:tailEnd/>
            </a:ln>
          </p:spPr>
          <p:txBody>
            <a:bodyPr/>
            <a:lstStyle/>
            <a:p>
              <a:endParaRPr lang="en-US"/>
            </a:p>
          </p:txBody>
        </p:sp>
        <p:sp>
          <p:nvSpPr>
            <p:cNvPr id="28696" name="Line 24"/>
            <p:cNvSpPr>
              <a:spLocks noChangeShapeType="1"/>
            </p:cNvSpPr>
            <p:nvPr/>
          </p:nvSpPr>
          <p:spPr bwMode="auto">
            <a:xfrm>
              <a:off x="1230" y="1395"/>
              <a:ext cx="75" cy="1"/>
            </a:xfrm>
            <a:prstGeom prst="line">
              <a:avLst/>
            </a:prstGeom>
            <a:noFill/>
            <a:ln w="0">
              <a:solidFill>
                <a:srgbClr val="000000"/>
              </a:solidFill>
              <a:round/>
              <a:headEnd/>
              <a:tailEnd/>
            </a:ln>
          </p:spPr>
          <p:txBody>
            <a:bodyPr/>
            <a:lstStyle/>
            <a:p>
              <a:endParaRPr lang="en-US"/>
            </a:p>
          </p:txBody>
        </p:sp>
        <p:sp>
          <p:nvSpPr>
            <p:cNvPr id="28697" name="Line 25"/>
            <p:cNvSpPr>
              <a:spLocks noChangeShapeType="1"/>
            </p:cNvSpPr>
            <p:nvPr/>
          </p:nvSpPr>
          <p:spPr bwMode="auto">
            <a:xfrm>
              <a:off x="1230" y="1065"/>
              <a:ext cx="75" cy="1"/>
            </a:xfrm>
            <a:prstGeom prst="line">
              <a:avLst/>
            </a:prstGeom>
            <a:noFill/>
            <a:ln w="0">
              <a:solidFill>
                <a:srgbClr val="000000"/>
              </a:solidFill>
              <a:round/>
              <a:headEnd/>
              <a:tailEnd/>
            </a:ln>
          </p:spPr>
          <p:txBody>
            <a:bodyPr/>
            <a:lstStyle/>
            <a:p>
              <a:endParaRPr lang="en-US"/>
            </a:p>
          </p:txBody>
        </p:sp>
        <p:sp>
          <p:nvSpPr>
            <p:cNvPr id="28698" name="Line 26"/>
            <p:cNvSpPr>
              <a:spLocks noChangeShapeType="1"/>
            </p:cNvSpPr>
            <p:nvPr/>
          </p:nvSpPr>
          <p:spPr bwMode="auto">
            <a:xfrm>
              <a:off x="1230" y="735"/>
              <a:ext cx="75" cy="1"/>
            </a:xfrm>
            <a:prstGeom prst="line">
              <a:avLst/>
            </a:prstGeom>
            <a:noFill/>
            <a:ln w="0">
              <a:solidFill>
                <a:srgbClr val="000000"/>
              </a:solidFill>
              <a:round/>
              <a:headEnd/>
              <a:tailEnd/>
            </a:ln>
          </p:spPr>
          <p:txBody>
            <a:bodyPr/>
            <a:lstStyle/>
            <a:p>
              <a:endParaRPr lang="en-US"/>
            </a:p>
          </p:txBody>
        </p:sp>
        <p:sp>
          <p:nvSpPr>
            <p:cNvPr id="28699" name="Line 27"/>
            <p:cNvSpPr>
              <a:spLocks noChangeShapeType="1"/>
            </p:cNvSpPr>
            <p:nvPr/>
          </p:nvSpPr>
          <p:spPr bwMode="auto">
            <a:xfrm>
              <a:off x="1230" y="405"/>
              <a:ext cx="75" cy="1"/>
            </a:xfrm>
            <a:prstGeom prst="line">
              <a:avLst/>
            </a:prstGeom>
            <a:noFill/>
            <a:ln w="0">
              <a:solidFill>
                <a:srgbClr val="000000"/>
              </a:solidFill>
              <a:round/>
              <a:headEnd/>
              <a:tailEnd/>
            </a:ln>
          </p:spPr>
          <p:txBody>
            <a:bodyPr/>
            <a:lstStyle/>
            <a:p>
              <a:endParaRPr lang="en-US"/>
            </a:p>
          </p:txBody>
        </p:sp>
        <p:sp>
          <p:nvSpPr>
            <p:cNvPr id="28700" name="Line 28"/>
            <p:cNvSpPr>
              <a:spLocks noChangeShapeType="1"/>
            </p:cNvSpPr>
            <p:nvPr/>
          </p:nvSpPr>
          <p:spPr bwMode="auto">
            <a:xfrm>
              <a:off x="1305" y="2385"/>
              <a:ext cx="2685" cy="1"/>
            </a:xfrm>
            <a:prstGeom prst="line">
              <a:avLst/>
            </a:prstGeom>
            <a:noFill/>
            <a:ln w="0">
              <a:solidFill>
                <a:srgbClr val="000000"/>
              </a:solidFill>
              <a:round/>
              <a:headEnd/>
              <a:tailEnd/>
            </a:ln>
          </p:spPr>
          <p:txBody>
            <a:bodyPr/>
            <a:lstStyle/>
            <a:p>
              <a:endParaRPr lang="en-US"/>
            </a:p>
          </p:txBody>
        </p:sp>
        <p:sp>
          <p:nvSpPr>
            <p:cNvPr id="28701" name="Line 29"/>
            <p:cNvSpPr>
              <a:spLocks noChangeShapeType="1"/>
            </p:cNvSpPr>
            <p:nvPr/>
          </p:nvSpPr>
          <p:spPr bwMode="auto">
            <a:xfrm flipV="1">
              <a:off x="1305" y="2385"/>
              <a:ext cx="1" cy="75"/>
            </a:xfrm>
            <a:prstGeom prst="line">
              <a:avLst/>
            </a:prstGeom>
            <a:noFill/>
            <a:ln w="0">
              <a:solidFill>
                <a:srgbClr val="000000"/>
              </a:solidFill>
              <a:round/>
              <a:headEnd/>
              <a:tailEnd/>
            </a:ln>
          </p:spPr>
          <p:txBody>
            <a:bodyPr/>
            <a:lstStyle/>
            <a:p>
              <a:endParaRPr lang="en-US"/>
            </a:p>
          </p:txBody>
        </p:sp>
        <p:sp>
          <p:nvSpPr>
            <p:cNvPr id="28702" name="Line 30"/>
            <p:cNvSpPr>
              <a:spLocks noChangeShapeType="1"/>
            </p:cNvSpPr>
            <p:nvPr/>
          </p:nvSpPr>
          <p:spPr bwMode="auto">
            <a:xfrm flipV="1">
              <a:off x="3990" y="2385"/>
              <a:ext cx="1" cy="75"/>
            </a:xfrm>
            <a:prstGeom prst="line">
              <a:avLst/>
            </a:prstGeom>
            <a:noFill/>
            <a:ln w="0">
              <a:solidFill>
                <a:srgbClr val="000000"/>
              </a:solidFill>
              <a:round/>
              <a:headEnd/>
              <a:tailEnd/>
            </a:ln>
          </p:spPr>
          <p:txBody>
            <a:bodyPr/>
            <a:lstStyle/>
            <a:p>
              <a:endParaRPr lang="en-US"/>
            </a:p>
          </p:txBody>
        </p:sp>
        <p:sp>
          <p:nvSpPr>
            <p:cNvPr id="28703" name="Rectangle 31"/>
            <p:cNvSpPr>
              <a:spLocks noChangeArrowheads="1"/>
            </p:cNvSpPr>
            <p:nvPr/>
          </p:nvSpPr>
          <p:spPr bwMode="auto">
            <a:xfrm>
              <a:off x="1859" y="1724"/>
              <a:ext cx="306" cy="183"/>
            </a:xfrm>
            <a:prstGeom prst="rect">
              <a:avLst/>
            </a:prstGeom>
            <a:noFill/>
            <a:ln w="9525">
              <a:noFill/>
              <a:miter lim="800000"/>
              <a:headEnd/>
              <a:tailEnd/>
            </a:ln>
          </p:spPr>
          <p:txBody>
            <a:bodyPr wrap="none" lIns="0" tIns="0" rIns="0" bIns="0">
              <a:spAutoFit/>
            </a:bodyPr>
            <a:lstStyle/>
            <a:p>
              <a:r>
                <a:rPr lang="en-US" sz="900">
                  <a:solidFill>
                    <a:srgbClr val="000000"/>
                  </a:solidFill>
                </a:rPr>
                <a:t>10%</a:t>
              </a:r>
              <a:endParaRPr lang="en-US"/>
            </a:p>
          </p:txBody>
        </p:sp>
        <p:sp>
          <p:nvSpPr>
            <p:cNvPr id="28704" name="Rectangle 32"/>
            <p:cNvSpPr>
              <a:spLocks noChangeArrowheads="1"/>
            </p:cNvSpPr>
            <p:nvPr/>
          </p:nvSpPr>
          <p:spPr bwMode="auto">
            <a:xfrm>
              <a:off x="2441" y="873"/>
              <a:ext cx="306" cy="182"/>
            </a:xfrm>
            <a:prstGeom prst="rect">
              <a:avLst/>
            </a:prstGeom>
            <a:noFill/>
            <a:ln w="9525">
              <a:noFill/>
              <a:miter lim="800000"/>
              <a:headEnd/>
              <a:tailEnd/>
            </a:ln>
          </p:spPr>
          <p:txBody>
            <a:bodyPr wrap="none" lIns="0" tIns="0" rIns="0" bIns="0">
              <a:spAutoFit/>
            </a:bodyPr>
            <a:lstStyle/>
            <a:p>
              <a:r>
                <a:rPr lang="en-US" sz="900">
                  <a:solidFill>
                    <a:srgbClr val="000000"/>
                  </a:solidFill>
                </a:rPr>
                <a:t>36%</a:t>
              </a:r>
              <a:endParaRPr lang="en-US"/>
            </a:p>
          </p:txBody>
        </p:sp>
        <p:sp>
          <p:nvSpPr>
            <p:cNvPr id="28705" name="Rectangle 33"/>
            <p:cNvSpPr>
              <a:spLocks noChangeArrowheads="1"/>
            </p:cNvSpPr>
            <p:nvPr/>
          </p:nvSpPr>
          <p:spPr bwMode="auto">
            <a:xfrm>
              <a:off x="3045" y="274"/>
              <a:ext cx="306" cy="182"/>
            </a:xfrm>
            <a:prstGeom prst="rect">
              <a:avLst/>
            </a:prstGeom>
            <a:noFill/>
            <a:ln w="9525">
              <a:noFill/>
              <a:miter lim="800000"/>
              <a:headEnd/>
              <a:tailEnd/>
            </a:ln>
          </p:spPr>
          <p:txBody>
            <a:bodyPr wrap="none" lIns="0" tIns="0" rIns="0" bIns="0">
              <a:spAutoFit/>
            </a:bodyPr>
            <a:lstStyle/>
            <a:p>
              <a:r>
                <a:rPr lang="en-US" sz="900">
                  <a:solidFill>
                    <a:srgbClr val="000000"/>
                  </a:solidFill>
                </a:rPr>
                <a:t>54%</a:t>
              </a:r>
              <a:endParaRPr lang="en-US"/>
            </a:p>
          </p:txBody>
        </p:sp>
        <p:sp>
          <p:nvSpPr>
            <p:cNvPr id="28706" name="Rectangle 34"/>
            <p:cNvSpPr>
              <a:spLocks noChangeArrowheads="1"/>
            </p:cNvSpPr>
            <p:nvPr/>
          </p:nvSpPr>
          <p:spPr bwMode="auto">
            <a:xfrm>
              <a:off x="811" y="2264"/>
              <a:ext cx="197" cy="164"/>
            </a:xfrm>
            <a:prstGeom prst="rect">
              <a:avLst/>
            </a:prstGeom>
            <a:noFill/>
            <a:ln w="9525">
              <a:noFill/>
              <a:miter lim="800000"/>
              <a:headEnd/>
              <a:tailEnd/>
            </a:ln>
          </p:spPr>
          <p:txBody>
            <a:bodyPr wrap="none" lIns="0" tIns="0" rIns="0" bIns="0">
              <a:spAutoFit/>
            </a:bodyPr>
            <a:lstStyle/>
            <a:p>
              <a:r>
                <a:rPr lang="en-US" sz="800">
                  <a:solidFill>
                    <a:srgbClr val="000000"/>
                  </a:solidFill>
                </a:rPr>
                <a:t>0%</a:t>
              </a:r>
              <a:endParaRPr lang="en-US"/>
            </a:p>
          </p:txBody>
        </p:sp>
        <p:sp>
          <p:nvSpPr>
            <p:cNvPr id="28707" name="Rectangle 35"/>
            <p:cNvSpPr>
              <a:spLocks noChangeArrowheads="1"/>
            </p:cNvSpPr>
            <p:nvPr/>
          </p:nvSpPr>
          <p:spPr bwMode="auto">
            <a:xfrm>
              <a:off x="691" y="1933"/>
              <a:ext cx="275" cy="163"/>
            </a:xfrm>
            <a:prstGeom prst="rect">
              <a:avLst/>
            </a:prstGeom>
            <a:noFill/>
            <a:ln w="9525">
              <a:noFill/>
              <a:miter lim="800000"/>
              <a:headEnd/>
              <a:tailEnd/>
            </a:ln>
          </p:spPr>
          <p:txBody>
            <a:bodyPr wrap="none" lIns="0" tIns="0" rIns="0" bIns="0">
              <a:spAutoFit/>
            </a:bodyPr>
            <a:lstStyle/>
            <a:p>
              <a:r>
                <a:rPr lang="en-US" sz="800">
                  <a:solidFill>
                    <a:srgbClr val="000000"/>
                  </a:solidFill>
                </a:rPr>
                <a:t>10%</a:t>
              </a:r>
              <a:endParaRPr lang="en-US"/>
            </a:p>
          </p:txBody>
        </p:sp>
        <p:sp>
          <p:nvSpPr>
            <p:cNvPr id="28708" name="Rectangle 36"/>
            <p:cNvSpPr>
              <a:spLocks noChangeArrowheads="1"/>
            </p:cNvSpPr>
            <p:nvPr/>
          </p:nvSpPr>
          <p:spPr bwMode="auto">
            <a:xfrm>
              <a:off x="691" y="1605"/>
              <a:ext cx="275" cy="164"/>
            </a:xfrm>
            <a:prstGeom prst="rect">
              <a:avLst/>
            </a:prstGeom>
            <a:noFill/>
            <a:ln w="9525">
              <a:noFill/>
              <a:miter lim="800000"/>
              <a:headEnd/>
              <a:tailEnd/>
            </a:ln>
          </p:spPr>
          <p:txBody>
            <a:bodyPr wrap="none" lIns="0" tIns="0" rIns="0" bIns="0">
              <a:spAutoFit/>
            </a:bodyPr>
            <a:lstStyle/>
            <a:p>
              <a:r>
                <a:rPr lang="en-US" sz="800">
                  <a:solidFill>
                    <a:srgbClr val="000000"/>
                  </a:solidFill>
                </a:rPr>
                <a:t>20%</a:t>
              </a:r>
              <a:endParaRPr lang="en-US"/>
            </a:p>
          </p:txBody>
        </p:sp>
        <p:sp>
          <p:nvSpPr>
            <p:cNvPr id="28709" name="Rectangle 37"/>
            <p:cNvSpPr>
              <a:spLocks noChangeArrowheads="1"/>
            </p:cNvSpPr>
            <p:nvPr/>
          </p:nvSpPr>
          <p:spPr bwMode="auto">
            <a:xfrm>
              <a:off x="691" y="1274"/>
              <a:ext cx="275" cy="164"/>
            </a:xfrm>
            <a:prstGeom prst="rect">
              <a:avLst/>
            </a:prstGeom>
            <a:noFill/>
            <a:ln w="9525">
              <a:noFill/>
              <a:miter lim="800000"/>
              <a:headEnd/>
              <a:tailEnd/>
            </a:ln>
          </p:spPr>
          <p:txBody>
            <a:bodyPr wrap="none" lIns="0" tIns="0" rIns="0" bIns="0">
              <a:spAutoFit/>
            </a:bodyPr>
            <a:lstStyle/>
            <a:p>
              <a:r>
                <a:rPr lang="en-US" sz="800">
                  <a:solidFill>
                    <a:srgbClr val="000000"/>
                  </a:solidFill>
                </a:rPr>
                <a:t>30%</a:t>
              </a:r>
              <a:endParaRPr lang="en-US"/>
            </a:p>
          </p:txBody>
        </p:sp>
        <p:sp>
          <p:nvSpPr>
            <p:cNvPr id="28710" name="Rectangle 38"/>
            <p:cNvSpPr>
              <a:spLocks noChangeArrowheads="1"/>
            </p:cNvSpPr>
            <p:nvPr/>
          </p:nvSpPr>
          <p:spPr bwMode="auto">
            <a:xfrm>
              <a:off x="691" y="943"/>
              <a:ext cx="275" cy="163"/>
            </a:xfrm>
            <a:prstGeom prst="rect">
              <a:avLst/>
            </a:prstGeom>
            <a:noFill/>
            <a:ln w="9525">
              <a:noFill/>
              <a:miter lim="800000"/>
              <a:headEnd/>
              <a:tailEnd/>
            </a:ln>
          </p:spPr>
          <p:txBody>
            <a:bodyPr wrap="none" lIns="0" tIns="0" rIns="0" bIns="0">
              <a:spAutoFit/>
            </a:bodyPr>
            <a:lstStyle/>
            <a:p>
              <a:r>
                <a:rPr lang="en-US" sz="800">
                  <a:solidFill>
                    <a:srgbClr val="000000"/>
                  </a:solidFill>
                </a:rPr>
                <a:t>40%</a:t>
              </a:r>
              <a:endParaRPr lang="en-US"/>
            </a:p>
          </p:txBody>
        </p:sp>
        <p:sp>
          <p:nvSpPr>
            <p:cNvPr id="28711" name="Rectangle 39"/>
            <p:cNvSpPr>
              <a:spLocks noChangeArrowheads="1"/>
            </p:cNvSpPr>
            <p:nvPr/>
          </p:nvSpPr>
          <p:spPr bwMode="auto">
            <a:xfrm>
              <a:off x="691" y="616"/>
              <a:ext cx="275" cy="163"/>
            </a:xfrm>
            <a:prstGeom prst="rect">
              <a:avLst/>
            </a:prstGeom>
            <a:noFill/>
            <a:ln w="9525">
              <a:noFill/>
              <a:miter lim="800000"/>
              <a:headEnd/>
              <a:tailEnd/>
            </a:ln>
          </p:spPr>
          <p:txBody>
            <a:bodyPr wrap="none" lIns="0" tIns="0" rIns="0" bIns="0">
              <a:spAutoFit/>
            </a:bodyPr>
            <a:lstStyle/>
            <a:p>
              <a:r>
                <a:rPr lang="en-US" sz="800">
                  <a:solidFill>
                    <a:srgbClr val="000000"/>
                  </a:solidFill>
                </a:rPr>
                <a:t>50%</a:t>
              </a:r>
              <a:endParaRPr lang="en-US"/>
            </a:p>
          </p:txBody>
        </p:sp>
        <p:sp>
          <p:nvSpPr>
            <p:cNvPr id="28712" name="Rectangle 40"/>
            <p:cNvSpPr>
              <a:spLocks noChangeArrowheads="1"/>
            </p:cNvSpPr>
            <p:nvPr/>
          </p:nvSpPr>
          <p:spPr bwMode="auto">
            <a:xfrm>
              <a:off x="691" y="284"/>
              <a:ext cx="275" cy="164"/>
            </a:xfrm>
            <a:prstGeom prst="rect">
              <a:avLst/>
            </a:prstGeom>
            <a:noFill/>
            <a:ln w="9525">
              <a:noFill/>
              <a:miter lim="800000"/>
              <a:headEnd/>
              <a:tailEnd/>
            </a:ln>
          </p:spPr>
          <p:txBody>
            <a:bodyPr wrap="none" lIns="0" tIns="0" rIns="0" bIns="0">
              <a:spAutoFit/>
            </a:bodyPr>
            <a:lstStyle/>
            <a:p>
              <a:r>
                <a:rPr lang="en-US" sz="800">
                  <a:solidFill>
                    <a:srgbClr val="000000"/>
                  </a:solidFill>
                </a:rPr>
                <a:t>60%</a:t>
              </a:r>
              <a:endParaRPr lang="en-US"/>
            </a:p>
          </p:txBody>
        </p:sp>
        <p:sp>
          <p:nvSpPr>
            <p:cNvPr id="28713" name="Rectangle 41"/>
            <p:cNvSpPr>
              <a:spLocks noChangeArrowheads="1"/>
            </p:cNvSpPr>
            <p:nvPr/>
          </p:nvSpPr>
          <p:spPr bwMode="auto">
            <a:xfrm>
              <a:off x="2596" y="2597"/>
              <a:ext cx="77" cy="164"/>
            </a:xfrm>
            <a:prstGeom prst="rect">
              <a:avLst/>
            </a:prstGeom>
            <a:noFill/>
            <a:ln w="9525">
              <a:noFill/>
              <a:miter lim="800000"/>
              <a:headEnd/>
              <a:tailEnd/>
            </a:ln>
          </p:spPr>
          <p:txBody>
            <a:bodyPr wrap="none" lIns="0" tIns="0" rIns="0" bIns="0">
              <a:spAutoFit/>
            </a:bodyPr>
            <a:lstStyle/>
            <a:p>
              <a:r>
                <a:rPr lang="en-US" sz="800">
                  <a:solidFill>
                    <a:srgbClr val="000000"/>
                  </a:solidFill>
                </a:rPr>
                <a:t>1</a:t>
              </a:r>
              <a:endParaRPr lang="en-US"/>
            </a:p>
          </p:txBody>
        </p:sp>
        <p:sp>
          <p:nvSpPr>
            <p:cNvPr id="28714" name="Rectangle 42"/>
            <p:cNvSpPr>
              <a:spLocks noChangeArrowheads="1"/>
            </p:cNvSpPr>
            <p:nvPr/>
          </p:nvSpPr>
          <p:spPr bwMode="auto">
            <a:xfrm rot="16200000">
              <a:off x="-1304" y="819"/>
              <a:ext cx="3592" cy="360"/>
            </a:xfrm>
            <a:prstGeom prst="rect">
              <a:avLst/>
            </a:prstGeom>
            <a:noFill/>
            <a:ln w="9525">
              <a:noFill/>
              <a:miter lim="800000"/>
              <a:headEnd/>
              <a:tailEnd/>
            </a:ln>
          </p:spPr>
          <p:txBody>
            <a:bodyPr lIns="0" tIns="0" rIns="0" bIns="0"/>
            <a:lstStyle/>
            <a:p>
              <a:r>
                <a:rPr lang="en-US" sz="700" b="1">
                  <a:solidFill>
                    <a:srgbClr val="000000"/>
                  </a:solidFill>
                </a:rPr>
                <a:t>Ratio of Icelandic compulsory schools</a:t>
              </a:r>
              <a:endParaRPr lang="en-US"/>
            </a:p>
          </p:txBody>
        </p:sp>
        <p:sp>
          <p:nvSpPr>
            <p:cNvPr id="28715" name="Rectangle 43"/>
            <p:cNvSpPr>
              <a:spLocks noChangeArrowheads="1"/>
            </p:cNvSpPr>
            <p:nvPr/>
          </p:nvSpPr>
          <p:spPr bwMode="auto">
            <a:xfrm>
              <a:off x="1050" y="2625"/>
              <a:ext cx="3420" cy="1125"/>
            </a:xfrm>
            <a:prstGeom prst="rect">
              <a:avLst/>
            </a:prstGeom>
            <a:solidFill>
              <a:srgbClr val="FFFFFF"/>
            </a:solidFill>
            <a:ln w="0">
              <a:solidFill>
                <a:srgbClr val="FFFFFF"/>
              </a:solidFill>
              <a:miter lim="800000"/>
              <a:headEnd/>
              <a:tailEnd/>
            </a:ln>
          </p:spPr>
          <p:txBody>
            <a:bodyPr/>
            <a:lstStyle/>
            <a:p>
              <a:endParaRPr lang="en-US"/>
            </a:p>
          </p:txBody>
        </p:sp>
        <p:sp>
          <p:nvSpPr>
            <p:cNvPr id="28716" name="Rectangle 44"/>
            <p:cNvSpPr>
              <a:spLocks noChangeArrowheads="1"/>
            </p:cNvSpPr>
            <p:nvPr/>
          </p:nvSpPr>
          <p:spPr bwMode="auto">
            <a:xfrm>
              <a:off x="1260" y="2700"/>
              <a:ext cx="180" cy="180"/>
            </a:xfrm>
            <a:prstGeom prst="rect">
              <a:avLst/>
            </a:prstGeom>
            <a:solidFill>
              <a:srgbClr val="9999FF"/>
            </a:solidFill>
            <a:ln w="9525">
              <a:solidFill>
                <a:srgbClr val="000000"/>
              </a:solidFill>
              <a:miter lim="800000"/>
              <a:headEnd/>
              <a:tailEnd/>
            </a:ln>
          </p:spPr>
          <p:txBody>
            <a:bodyPr/>
            <a:lstStyle/>
            <a:p>
              <a:endParaRPr lang="en-US"/>
            </a:p>
          </p:txBody>
        </p:sp>
        <p:sp>
          <p:nvSpPr>
            <p:cNvPr id="28717" name="Rectangle 45"/>
            <p:cNvSpPr>
              <a:spLocks noChangeArrowheads="1"/>
            </p:cNvSpPr>
            <p:nvPr/>
          </p:nvSpPr>
          <p:spPr bwMode="auto">
            <a:xfrm>
              <a:off x="1618" y="2642"/>
              <a:ext cx="1335" cy="123"/>
            </a:xfrm>
            <a:prstGeom prst="rect">
              <a:avLst/>
            </a:prstGeom>
            <a:noFill/>
            <a:ln w="9525">
              <a:noFill/>
              <a:miter lim="800000"/>
              <a:headEnd/>
              <a:tailEnd/>
            </a:ln>
          </p:spPr>
          <p:txBody>
            <a:bodyPr wrap="none" lIns="0" tIns="0" rIns="0" bIns="0">
              <a:spAutoFit/>
            </a:bodyPr>
            <a:lstStyle/>
            <a:p>
              <a:r>
                <a:rPr lang="en-US" sz="600">
                  <a:solidFill>
                    <a:srgbClr val="000000"/>
                  </a:solidFill>
                </a:rPr>
                <a:t>Innovation Education lessons</a:t>
              </a:r>
              <a:endParaRPr lang="en-US"/>
            </a:p>
          </p:txBody>
        </p:sp>
        <p:sp>
          <p:nvSpPr>
            <p:cNvPr id="28718" name="Rectangle 46" descr="Wide downward diagonal"/>
            <p:cNvSpPr>
              <a:spLocks noChangeArrowheads="1"/>
            </p:cNvSpPr>
            <p:nvPr/>
          </p:nvSpPr>
          <p:spPr bwMode="auto">
            <a:xfrm>
              <a:off x="1260" y="3060"/>
              <a:ext cx="179" cy="179"/>
            </a:xfrm>
            <a:prstGeom prst="rect">
              <a:avLst/>
            </a:prstGeom>
            <a:pattFill prst="wdDnDiag">
              <a:fgClr>
                <a:srgbClr val="993366"/>
              </a:fgClr>
              <a:bgClr>
                <a:srgbClr val="FFFFFF"/>
              </a:bgClr>
            </a:pattFill>
            <a:ln w="9525">
              <a:solidFill>
                <a:srgbClr val="000000"/>
              </a:solidFill>
              <a:miter lim="800000"/>
              <a:headEnd/>
              <a:tailEnd/>
            </a:ln>
          </p:spPr>
          <p:txBody>
            <a:bodyPr/>
            <a:lstStyle/>
            <a:p>
              <a:endParaRPr lang="en-US"/>
            </a:p>
          </p:txBody>
        </p:sp>
        <p:sp>
          <p:nvSpPr>
            <p:cNvPr id="28719" name="Rectangle 47"/>
            <p:cNvSpPr>
              <a:spLocks noChangeArrowheads="1"/>
            </p:cNvSpPr>
            <p:nvPr/>
          </p:nvSpPr>
          <p:spPr bwMode="auto">
            <a:xfrm>
              <a:off x="1618" y="2999"/>
              <a:ext cx="4150" cy="123"/>
            </a:xfrm>
            <a:prstGeom prst="rect">
              <a:avLst/>
            </a:prstGeom>
            <a:noFill/>
            <a:ln w="9525">
              <a:noFill/>
              <a:miter lim="800000"/>
              <a:headEnd/>
              <a:tailEnd/>
            </a:ln>
          </p:spPr>
          <p:txBody>
            <a:bodyPr lIns="0" tIns="0" rIns="0" bIns="0">
              <a:spAutoFit/>
            </a:bodyPr>
            <a:lstStyle/>
            <a:p>
              <a:r>
                <a:rPr lang="en-US" sz="600">
                  <a:solidFill>
                    <a:srgbClr val="000000"/>
                  </a:solidFill>
                </a:rPr>
                <a:t>IE within other subjects or as an emphasis</a:t>
              </a:r>
              <a:endParaRPr lang="en-US"/>
            </a:p>
          </p:txBody>
        </p:sp>
        <p:sp>
          <p:nvSpPr>
            <p:cNvPr id="28720" name="Rectangle 48"/>
            <p:cNvSpPr>
              <a:spLocks noChangeArrowheads="1"/>
            </p:cNvSpPr>
            <p:nvPr/>
          </p:nvSpPr>
          <p:spPr bwMode="auto">
            <a:xfrm>
              <a:off x="1618" y="3209"/>
              <a:ext cx="1" cy="368"/>
            </a:xfrm>
            <a:prstGeom prst="rect">
              <a:avLst/>
            </a:prstGeom>
            <a:noFill/>
            <a:ln w="9525">
              <a:noFill/>
              <a:miter lim="800000"/>
              <a:headEnd/>
              <a:tailEnd/>
            </a:ln>
          </p:spPr>
          <p:txBody>
            <a:bodyPr wrap="none" lIns="0" tIns="0" rIns="0" bIns="0">
              <a:spAutoFit/>
            </a:bodyPr>
            <a:lstStyle/>
            <a:p>
              <a:endParaRPr lang="en-GB"/>
            </a:p>
          </p:txBody>
        </p:sp>
        <p:sp>
          <p:nvSpPr>
            <p:cNvPr id="28721" name="Rectangle 49" descr="10%"/>
            <p:cNvSpPr>
              <a:spLocks noChangeArrowheads="1"/>
            </p:cNvSpPr>
            <p:nvPr/>
          </p:nvSpPr>
          <p:spPr bwMode="auto">
            <a:xfrm>
              <a:off x="1260" y="3420"/>
              <a:ext cx="180" cy="180"/>
            </a:xfrm>
            <a:prstGeom prst="rect">
              <a:avLst/>
            </a:prstGeom>
            <a:pattFill prst="pct10">
              <a:fgClr>
                <a:srgbClr val="000000"/>
              </a:fgClr>
              <a:bgClr>
                <a:srgbClr val="FFFFFF"/>
              </a:bgClr>
            </a:pattFill>
            <a:ln w="9525">
              <a:solidFill>
                <a:srgbClr val="000000"/>
              </a:solidFill>
              <a:miter lim="800000"/>
              <a:headEnd/>
              <a:tailEnd/>
            </a:ln>
          </p:spPr>
          <p:txBody>
            <a:bodyPr/>
            <a:lstStyle/>
            <a:p>
              <a:endParaRPr lang="en-US"/>
            </a:p>
          </p:txBody>
        </p:sp>
        <p:sp>
          <p:nvSpPr>
            <p:cNvPr id="28722" name="Rectangle 50"/>
            <p:cNvSpPr>
              <a:spLocks noChangeArrowheads="1"/>
            </p:cNvSpPr>
            <p:nvPr/>
          </p:nvSpPr>
          <p:spPr bwMode="auto">
            <a:xfrm>
              <a:off x="1735" y="3414"/>
              <a:ext cx="1868" cy="236"/>
            </a:xfrm>
            <a:prstGeom prst="rect">
              <a:avLst/>
            </a:prstGeom>
            <a:noFill/>
            <a:ln w="9525">
              <a:noFill/>
              <a:miter lim="800000"/>
              <a:headEnd/>
              <a:tailEnd/>
            </a:ln>
          </p:spPr>
          <p:txBody>
            <a:bodyPr wrap="none" lIns="0" tIns="0" rIns="0" bIns="0"/>
            <a:lstStyle/>
            <a:p>
              <a:r>
                <a:rPr lang="en-US" sz="600">
                  <a:solidFill>
                    <a:srgbClr val="000000"/>
                  </a:solidFill>
                </a:rPr>
                <a:t>No Innovation Education</a:t>
              </a:r>
              <a:endParaRPr lang="en-US"/>
            </a:p>
          </p:txBody>
        </p:sp>
        <p:sp>
          <p:nvSpPr>
            <p:cNvPr id="28723" name="Rectangle 51"/>
            <p:cNvSpPr>
              <a:spLocks noChangeArrowheads="1"/>
            </p:cNvSpPr>
            <p:nvPr/>
          </p:nvSpPr>
          <p:spPr bwMode="auto">
            <a:xfrm>
              <a:off x="75" y="-257"/>
              <a:ext cx="4482" cy="4352"/>
            </a:xfrm>
            <a:prstGeom prst="rect">
              <a:avLst/>
            </a:prstGeom>
            <a:noFill/>
            <a:ln w="9525">
              <a:solidFill>
                <a:srgbClr val="FFFFFF"/>
              </a:solidFill>
              <a:miter lim="800000"/>
              <a:headEnd/>
              <a:tailEnd/>
            </a:ln>
          </p:spPr>
          <p:txBody>
            <a:bodyPr/>
            <a:lstStyle/>
            <a:p>
              <a:endParaRPr lang="en-US"/>
            </a:p>
          </p:txBody>
        </p:sp>
        <p:sp>
          <p:nvSpPr>
            <p:cNvPr id="28724" name="Rectangle 52"/>
            <p:cNvSpPr>
              <a:spLocks noChangeArrowheads="1"/>
            </p:cNvSpPr>
            <p:nvPr/>
          </p:nvSpPr>
          <p:spPr bwMode="auto">
            <a:xfrm>
              <a:off x="3077" y="2115"/>
              <a:ext cx="1" cy="368"/>
            </a:xfrm>
            <a:prstGeom prst="rect">
              <a:avLst/>
            </a:prstGeom>
            <a:noFill/>
            <a:ln w="9525">
              <a:noFill/>
              <a:miter lim="800000"/>
              <a:headEnd/>
              <a:tailEnd/>
            </a:ln>
          </p:spPr>
          <p:txBody>
            <a:bodyPr wrap="none" lIns="0" tIns="0" rIns="0" bIns="0">
              <a:spAutoFit/>
            </a:bodyPr>
            <a:lstStyle/>
            <a:p>
              <a:endParaRPr lang="en-GB"/>
            </a:p>
          </p:txBody>
        </p:sp>
        <p:sp>
          <p:nvSpPr>
            <p:cNvPr id="28725" name="Rectangle 53"/>
            <p:cNvSpPr>
              <a:spLocks noChangeArrowheads="1"/>
            </p:cNvSpPr>
            <p:nvPr/>
          </p:nvSpPr>
          <p:spPr bwMode="auto">
            <a:xfrm>
              <a:off x="75" y="-323"/>
              <a:ext cx="4482" cy="4352"/>
            </a:xfrm>
            <a:prstGeom prst="rect">
              <a:avLst/>
            </a:prstGeom>
            <a:noFill/>
            <a:ln w="9525">
              <a:solidFill>
                <a:srgbClr val="FFFFFF"/>
              </a:solidFill>
              <a:miter lim="800000"/>
              <a:headEnd/>
              <a:tailEnd/>
            </a:ln>
          </p:spPr>
          <p:txBody>
            <a:bodyPr/>
            <a:lstStyle/>
            <a:p>
              <a:endParaRPr lang="en-US"/>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579</TotalTime>
  <Words>1326</Words>
  <Application>Microsoft Office PowerPoint</Application>
  <PresentationFormat>On-screen Show (4:3)</PresentationFormat>
  <Paragraphs>262</Paragraphs>
  <Slides>20</Slides>
  <Notes>18</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5" baseType="lpstr">
      <vt:lpstr>Arial</vt:lpstr>
      <vt:lpstr>Times New Roman</vt:lpstr>
      <vt:lpstr>Arial Black</vt:lpstr>
      <vt:lpstr>Default Design</vt:lpstr>
      <vt:lpstr>Bitmap Image</vt:lpstr>
      <vt:lpstr>Innovation Education and Entrepreneurship in the  Icelandic School system</vt:lpstr>
      <vt:lpstr>THE ICELANDIC SCHOOL SYSTEM</vt:lpstr>
      <vt:lpstr>Innovation and Entrepreneurship</vt:lpstr>
      <vt:lpstr>Short history of IE in Iceland </vt:lpstr>
      <vt:lpstr>Innovation education </vt:lpstr>
      <vt:lpstr>The Ideology</vt:lpstr>
      <vt:lpstr>Strands of teaching</vt:lpstr>
      <vt:lpstr>The  Emergence  of a New School subject.   Innovation Education in Compulsory schools in Iceland        Master’s research from the University of Iceland 2005. </vt:lpstr>
      <vt:lpstr>The implementation of IE in Icelandic Compulsory Schools Statistical survey schools in 2003-2004</vt:lpstr>
      <vt:lpstr>Various factors influence IE  the hidden curriculum the voices of teachers, administrators, ministry officials and students – and from observations </vt:lpstr>
      <vt:lpstr>The hidden curriculum An important factor: the role of the innovation teacher   </vt:lpstr>
      <vt:lpstr>Entrepreneurship in the curriculum for upper secondary schools</vt:lpstr>
      <vt:lpstr>Activities in FE</vt:lpstr>
      <vt:lpstr>Framhaldsskólinn á Húsavík</vt:lpstr>
      <vt:lpstr>Higher Education</vt:lpstr>
      <vt:lpstr>The current situation</vt:lpstr>
      <vt:lpstr>The Future</vt:lpstr>
      <vt:lpstr>Practical and creative use of knowledge is the foundation of the knowledge society!</vt:lpstr>
      <vt:lpstr>To influence the future FIKNF (www.inet.is/fiknf)</vt:lpstr>
      <vt:lpstr>FÍKNF</vt:lpstr>
    </vt:vector>
  </TitlesOfParts>
  <Company>KHÍ</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Innovation Education and Entrepreneurship in the  Icelandic School system</dc:title>
  <dc:creator>svanjons</dc:creator>
  <cp:lastModifiedBy>FÁ</cp:lastModifiedBy>
  <cp:revision>21</cp:revision>
  <dcterms:created xsi:type="dcterms:W3CDTF">2007-09-19T13:57:47Z</dcterms:created>
  <dcterms:modified xsi:type="dcterms:W3CDTF">2007-09-21T15:19:13Z</dcterms:modified>
</cp:coreProperties>
</file>